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y="5143500" cx="9144000"/>
  <p:notesSz cx="6858000" cy="9144000"/>
  <p:embeddedFontLst>
    <p:embeddedFont>
      <p:font typeface="Helvetica Neue"/>
      <p:regular r:id="rId34"/>
      <p:bold r:id="rId35"/>
      <p:italic r:id="rId36"/>
      <p:boldItalic r:id="rId37"/>
    </p:embeddedFont>
    <p:embeddedFont>
      <p:font typeface="Helvetica Neue Light"/>
      <p:regular r:id="rId38"/>
      <p:bold r:id="rId39"/>
      <p:italic r:id="rId40"/>
      <p:boldItalic r:id="rId41"/>
    </p:embeddedFont>
    <p:embeddedFont>
      <p:font typeface="Source Sans Pr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Light-italic.fntdata"/><Relationship Id="rId20" Type="http://schemas.openxmlformats.org/officeDocument/2006/relationships/slide" Target="slides/slide13.xml"/><Relationship Id="rId42" Type="http://schemas.openxmlformats.org/officeDocument/2006/relationships/font" Target="fonts/SourceSansPro-regular.fntdata"/><Relationship Id="rId41" Type="http://schemas.openxmlformats.org/officeDocument/2006/relationships/font" Target="fonts/HelveticaNeueLight-boldItalic.fntdata"/><Relationship Id="rId22" Type="http://schemas.openxmlformats.org/officeDocument/2006/relationships/slide" Target="slides/slide15.xml"/><Relationship Id="rId44" Type="http://schemas.openxmlformats.org/officeDocument/2006/relationships/font" Target="fonts/SourceSansPro-italic.fntdata"/><Relationship Id="rId21" Type="http://schemas.openxmlformats.org/officeDocument/2006/relationships/slide" Target="slides/slide14.xml"/><Relationship Id="rId43" Type="http://schemas.openxmlformats.org/officeDocument/2006/relationships/font" Target="fonts/SourceSansPro-bold.fntdata"/><Relationship Id="rId24" Type="http://schemas.openxmlformats.org/officeDocument/2006/relationships/slide" Target="slides/slide17.xml"/><Relationship Id="rId23" Type="http://schemas.openxmlformats.org/officeDocument/2006/relationships/slide" Target="slides/slide16.xml"/><Relationship Id="rId45" Type="http://schemas.openxmlformats.org/officeDocument/2006/relationships/font" Target="fonts/SourceSansPr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font" Target="fonts/HelveticaNeue-bold.fntdata"/><Relationship Id="rId12" Type="http://schemas.openxmlformats.org/officeDocument/2006/relationships/slide" Target="slides/slide5.xml"/><Relationship Id="rId34" Type="http://schemas.openxmlformats.org/officeDocument/2006/relationships/font" Target="fonts/HelveticaNeue-regular.fntdata"/><Relationship Id="rId15" Type="http://schemas.openxmlformats.org/officeDocument/2006/relationships/slide" Target="slides/slide8.xml"/><Relationship Id="rId37" Type="http://schemas.openxmlformats.org/officeDocument/2006/relationships/font" Target="fonts/HelveticaNeue-boldItalic.fntdata"/><Relationship Id="rId14" Type="http://schemas.openxmlformats.org/officeDocument/2006/relationships/slide" Target="slides/slide7.xml"/><Relationship Id="rId36" Type="http://schemas.openxmlformats.org/officeDocument/2006/relationships/font" Target="fonts/HelveticaNeue-italic.fntdata"/><Relationship Id="rId17" Type="http://schemas.openxmlformats.org/officeDocument/2006/relationships/slide" Target="slides/slide10.xml"/><Relationship Id="rId39" Type="http://schemas.openxmlformats.org/officeDocument/2006/relationships/font" Target="fonts/HelveticaNeueLight-bold.fntdata"/><Relationship Id="rId16" Type="http://schemas.openxmlformats.org/officeDocument/2006/relationships/slide" Target="slides/slide9.xml"/><Relationship Id="rId38" Type="http://schemas.openxmlformats.org/officeDocument/2006/relationships/font" Target="fonts/HelveticaNeueLight-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u.se/english/staff/organisation-governance/governing-documents-rules-and-regulations/research/research-data-policy-1.387809"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61fe9945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g61fe9945ac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57e313b54_0_1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To try to guide the scientific community on how to ensure that the research data is useful for others in the digital age, the FAIR principles were published in 2016.</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i="1" lang="en-GB" sz="1050">
                <a:solidFill>
                  <a:srgbClr val="333333"/>
                </a:solidFill>
                <a:highlight>
                  <a:srgbClr val="FFFFFF"/>
                </a:highlight>
                <a:latin typeface="Helvetica Neue"/>
                <a:ea typeface="Helvetica Neue"/>
                <a:cs typeface="Helvetica Neue"/>
                <a:sym typeface="Helvetica Neue"/>
              </a:rPr>
              <a:t>“To be useful for others data should be FAIR - Findable, Accessible, Interoperable, and Reusable … for both Machines and Humans”</a:t>
            </a:r>
            <a:endParaRPr i="1"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So what this mean?</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00000"/>
              </a:lnSpc>
              <a:spcBef>
                <a:spcPts val="800"/>
              </a:spcBef>
              <a:spcAft>
                <a:spcPts val="0"/>
              </a:spcAft>
              <a:buSzPts val="1400"/>
              <a:buNone/>
            </a:pPr>
            <a:r>
              <a:t/>
            </a:r>
            <a:endParaRPr/>
          </a:p>
        </p:txBody>
      </p:sp>
      <p:sp>
        <p:nvSpPr>
          <p:cNvPr id="184" name="Google Shape;184;ga57e313b54_0_1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57e313b5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57e313b5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See slide</a:t>
            </a:r>
            <a:endParaRPr i="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57e313b54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57e313b54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57e313b54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57e313b54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57e313b5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57e313b5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GB">
                <a:solidFill>
                  <a:schemeClr val="dk1"/>
                </a:solidFill>
              </a:rPr>
              <a:t>See slide</a:t>
            </a:r>
            <a:endParaRPr i="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ed5273e8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aed5273e8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A couple of things to note about FAIR: </a:t>
            </a:r>
            <a:r>
              <a:rPr b="1" i="1" lang="en-GB" sz="1050">
                <a:solidFill>
                  <a:srgbClr val="333333"/>
                </a:solidFill>
                <a:highlight>
                  <a:srgbClr val="FFFFFF"/>
                </a:highlight>
                <a:latin typeface="Helvetica Neue"/>
                <a:ea typeface="Helvetica Neue"/>
                <a:cs typeface="Helvetica Neue"/>
                <a:sym typeface="Helvetica Neue"/>
              </a:rPr>
              <a:t>See slide</a:t>
            </a:r>
            <a:endParaRPr b="1"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i="1"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a57e313b54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a57e313b54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This is all quite a mouthful, and a different angle on what is considered to be part of the scientific process for most researchers.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Clr>
                <a:schemeClr val="dk1"/>
              </a:buClr>
              <a:buSzPts val="1100"/>
              <a:buFont typeface="Arial"/>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So what is a poor researcher to do?</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If I as a researcher am to do this - Which is easier,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to use practices that supports the FAIR principles from the start of a project (“FAIR at source“),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or after it is done, when someone asks for it, retroactively?</a:t>
            </a:r>
            <a:endParaRPr sz="1050">
              <a:solidFill>
                <a:srgbClr val="333333"/>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57e313b54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57e313b54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The first thing is to start thinking about, and planning for, what practices I can apply in my research to make this easier. And that is what the rest of this course is about.</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Data Management Plans, to do your thinking ahead of time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Using standard metadata descriptions, to clearly define your data</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Organising your analysis, so you and others can understand what you have done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Use versioning control to keep track of changes you do</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Clean up metadata and data to be consistent with the standards you have chosen</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Submit your data to international public repositories, so others can find and reuse your data</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Use scripted analysis of your data, that can be understood by others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cd331b63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ecd331b63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ecd331b63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ecd331b63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57e313b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57e313b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By Open Science we mean the movement to make scientific research and its dissemination accessible to all levels of society. Principles of open science are:</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methodology</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b="1" lang="en-GB" sz="1050">
                <a:solidFill>
                  <a:srgbClr val="333333"/>
                </a:solidFill>
                <a:highlight>
                  <a:srgbClr val="FFFFFF"/>
                </a:highlight>
                <a:latin typeface="Helvetica Neue"/>
                <a:ea typeface="Helvetica Neue"/>
                <a:cs typeface="Helvetica Neue"/>
                <a:sym typeface="Helvetica Neue"/>
              </a:rPr>
              <a:t>Open source</a:t>
            </a:r>
            <a:endParaRPr b="1"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b="1" lang="en-GB" sz="1050">
                <a:solidFill>
                  <a:srgbClr val="333333"/>
                </a:solidFill>
                <a:highlight>
                  <a:srgbClr val="FFFFFF"/>
                </a:highlight>
                <a:latin typeface="Helvetica Neue"/>
                <a:ea typeface="Helvetica Neue"/>
                <a:cs typeface="Helvetica Neue"/>
                <a:sym typeface="Helvetica Neue"/>
              </a:rPr>
              <a:t>Open data</a:t>
            </a:r>
            <a:endParaRPr b="1"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access</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peer review</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Open educational resources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Of these, Open data and Open source are some of the main drivers for good Data Management practices.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a57e313b54_0_2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Why should you apply good data management practices and strive to make your research output FAIR?</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b="1" lang="en-GB" sz="1050">
                <a:solidFill>
                  <a:srgbClr val="333333"/>
                </a:solidFill>
                <a:highlight>
                  <a:srgbClr val="FFFFFF"/>
                </a:highlight>
                <a:latin typeface="Helvetica Neue"/>
                <a:ea typeface="Helvetica Neue"/>
                <a:cs typeface="Helvetica Neue"/>
                <a:sym typeface="Helvetica Neue"/>
              </a:rPr>
              <a:t>Primarily because it will benefit your research</a:t>
            </a:r>
            <a:r>
              <a:rPr lang="en-GB" sz="1050">
                <a:solidFill>
                  <a:srgbClr val="333333"/>
                </a:solidFill>
                <a:highlight>
                  <a:srgbClr val="FFFFFF"/>
                </a:highlight>
                <a:latin typeface="Helvetica Neue"/>
                <a:ea typeface="Helvetica Neue"/>
                <a:cs typeface="Helvetica Neue"/>
                <a:sym typeface="Helvetica Neue"/>
              </a:rPr>
              <a:t>. </a:t>
            </a:r>
            <a:br>
              <a:rPr lang="en-GB" sz="1050">
                <a:solidFill>
                  <a:srgbClr val="333333"/>
                </a:solidFill>
                <a:highlight>
                  <a:srgbClr val="FFFFFF"/>
                </a:highlight>
                <a:latin typeface="Helvetica Neue"/>
                <a:ea typeface="Helvetica Neue"/>
                <a:cs typeface="Helvetica Neue"/>
                <a:sym typeface="Helvetica Neue"/>
              </a:rPr>
            </a:br>
            <a:r>
              <a:rPr lang="en-GB" sz="1050">
                <a:solidFill>
                  <a:srgbClr val="333333"/>
                </a:solidFill>
                <a:highlight>
                  <a:srgbClr val="FFFFFF"/>
                </a:highlight>
                <a:latin typeface="Helvetica Neue"/>
                <a:ea typeface="Helvetica Neue"/>
                <a:cs typeface="Helvetica Neue"/>
                <a:sym typeface="Helvetica Neue"/>
              </a:rPr>
              <a:t>But there are other motivators.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Globally, there is an increasing demand at the political level for Open Science and FAIR.</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80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Already in 2012, the European Commission recommended the member states to establish national guidelines for Open Access (publications and data). The Swedish Research Council (Vetenskapsrådet, VR) submitted a proposal to the government in 2015.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The government in the Research Bill of 2017 stated an ambition that </a:t>
            </a:r>
            <a:r>
              <a:rPr i="1" lang="en-GB" sz="1050">
                <a:solidFill>
                  <a:srgbClr val="333333"/>
                </a:solidFill>
                <a:highlight>
                  <a:srgbClr val="FFFFFF"/>
                </a:highlight>
                <a:latin typeface="Helvetica Neue"/>
                <a:ea typeface="Helvetica Neue"/>
                <a:cs typeface="Helvetica Neue"/>
                <a:sym typeface="Helvetica Neue"/>
              </a:rPr>
              <a:t>“research data underlying scientific publications should be openly accessible at the time of publication”</a:t>
            </a:r>
            <a:r>
              <a:rPr lang="en-GB" sz="1050">
                <a:solidFill>
                  <a:srgbClr val="333333"/>
                </a:solidFill>
                <a:highlight>
                  <a:srgbClr val="FFFFFF"/>
                </a:highlight>
                <a:latin typeface="Helvetica Neue"/>
                <a:ea typeface="Helvetica Neue"/>
                <a:cs typeface="Helvetica Neue"/>
                <a:sym typeface="Helvetica Neue"/>
              </a:rPr>
              <a:t>.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lnSpc>
                <a:spcPct val="100000"/>
              </a:lnSpc>
              <a:spcBef>
                <a:spcPts val="0"/>
              </a:spcBef>
              <a:spcAft>
                <a:spcPts val="0"/>
              </a:spcAft>
              <a:buClr>
                <a:srgbClr val="333333"/>
              </a:buClr>
              <a:buSzPts val="1050"/>
              <a:buFont typeface="Helvetica Neue"/>
              <a:buChar char="●"/>
            </a:pPr>
            <a:r>
              <a:rPr lang="en-GB" sz="1050">
                <a:solidFill>
                  <a:srgbClr val="333333"/>
                </a:solidFill>
                <a:highlight>
                  <a:srgbClr val="FFFFFF"/>
                </a:highlight>
                <a:latin typeface="Helvetica Neue"/>
                <a:ea typeface="Helvetica Neue"/>
                <a:cs typeface="Helvetica Neue"/>
                <a:sym typeface="Helvetica Neue"/>
              </a:rPr>
              <a:t>In 2018, VR was assigned by the government to coordinate national efforts to implement open access to research data.</a:t>
            </a:r>
            <a:endParaRPr/>
          </a:p>
        </p:txBody>
      </p:sp>
      <p:sp>
        <p:nvSpPr>
          <p:cNvPr id="267" name="Google Shape;267;ga57e313b54_0_2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57e313b54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57e313b54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EU and the G20 have endorsed the FAIR principles.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aed5273e85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aed5273e85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EU has established the European Open Science Cloud (EOSC), that aims at being a trusted environment for sharing and analysing data from all publicly funded research.</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Making the FAIR principles work is central to the realisation of this vision.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a57e313b54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a57e313b54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There is also EU “Open data directive” (2019/1024) from June 2019, that is to be implemented into national member state laws by 16 July 2021.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directive has writings about research data, and states that </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i="1" lang="en-GB" sz="1050">
                <a:solidFill>
                  <a:srgbClr val="333333"/>
                </a:solidFill>
                <a:highlight>
                  <a:srgbClr val="FFFFFF"/>
                </a:highlight>
                <a:latin typeface="Helvetica Neue"/>
                <a:ea typeface="Helvetica Neue"/>
                <a:cs typeface="Helvetica Neue"/>
                <a:sym typeface="Helvetica Neue"/>
              </a:rPr>
              <a:t>“EU countries must adopt policies and take action to make publicly funded research data openly available, following the principle of ‘open by default’ and support the dissemination of research data that are findable, accessible, interoperable and reusable (the ‘FAIR’ principles)”</a:t>
            </a:r>
            <a:r>
              <a:rPr lang="en-GB" sz="1050">
                <a:solidFill>
                  <a:srgbClr val="333333"/>
                </a:solidFill>
                <a:highlight>
                  <a:srgbClr val="FFFFFF"/>
                </a:highlight>
                <a:latin typeface="Helvetica Neue"/>
                <a:ea typeface="Helvetica Neue"/>
                <a:cs typeface="Helvetica Neue"/>
                <a:sym typeface="Helvetica Neue"/>
              </a:rPr>
              <a:t>.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A proposal about at Swedish Open Data law to implement this directive has been presented to the government in September 2020.</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a57e313b54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a57e313b54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Funders are to a larger extent demanding that the data generated by research project that they fund is made available. </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None/>
            </a:pPr>
            <a:r>
              <a:rPr lang="en-GB" sz="1050">
                <a:solidFill>
                  <a:srgbClr val="333333"/>
                </a:solidFill>
                <a:highlight>
                  <a:srgbClr val="FFFFFF"/>
                </a:highlight>
                <a:latin typeface="Helvetica Neue"/>
                <a:ea typeface="Helvetica Neue"/>
                <a:cs typeface="Helvetica Neue"/>
                <a:sym typeface="Helvetica Neue"/>
              </a:rPr>
              <a:t>All future EU funding will demand data management planning where FAIR aspects are considered.</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 In Sweden, the VR, Formas, and Riksbankens jubileumsfond are demanding Data Management Plans for grants.</a:t>
            </a:r>
            <a:endParaRPr sz="1050">
              <a:solidFill>
                <a:srgbClr val="333333"/>
              </a:solidFill>
              <a:highlight>
                <a:srgbClr val="FFFFFF"/>
              </a:highlight>
              <a:latin typeface="Helvetica Neue"/>
              <a:ea typeface="Helvetica Neue"/>
              <a:cs typeface="Helvetica Neue"/>
              <a:sym typeface="Helvetica Neue"/>
            </a:endParaRPr>
          </a:p>
          <a:p>
            <a:pPr indent="0" lvl="0" marL="0" rtl="0" algn="l">
              <a:lnSpc>
                <a:spcPct val="115000"/>
              </a:lnSpc>
              <a:spcBef>
                <a:spcPts val="800"/>
              </a:spcBef>
              <a:spcAft>
                <a:spcPts val="0"/>
              </a:spcAft>
              <a:buClr>
                <a:schemeClr val="dk1"/>
              </a:buClr>
              <a:buSzPts val="1100"/>
              <a:buFont typeface="Arial"/>
              <a:buNone/>
            </a:pPr>
            <a:r>
              <a:rPr lang="en-GB" sz="1050">
                <a:solidFill>
                  <a:srgbClr val="333333"/>
                </a:solidFill>
                <a:highlight>
                  <a:srgbClr val="FFFFFF"/>
                </a:highlight>
                <a:latin typeface="Helvetica Neue"/>
                <a:ea typeface="Helvetica Neue"/>
                <a:cs typeface="Helvetica Neue"/>
                <a:sym typeface="Helvetica Neue"/>
              </a:rPr>
              <a:t>Universities are starting to establish research data policies (see e.g. </a:t>
            </a:r>
            <a:r>
              <a:rPr lang="en-GB" sz="1050">
                <a:solidFill>
                  <a:srgbClr val="204A6F"/>
                </a:solidFill>
                <a:highlight>
                  <a:srgbClr val="FFFFFF"/>
                </a:highlight>
                <a:uFill>
                  <a:noFill/>
                </a:uFill>
                <a:latin typeface="Helvetica Neue"/>
                <a:ea typeface="Helvetica Neue"/>
                <a:cs typeface="Helvetica Neue"/>
                <a:sym typeface="Helvetica Neue"/>
                <a:hlinkClick r:id="rId2">
                  <a:extLst>
                    <a:ext uri="{A12FA001-AC4F-418D-AE19-62706E023703}">
                      <ahyp:hlinkClr val="tx"/>
                    </a:ext>
                  </a:extLst>
                </a:hlinkClick>
              </a:rPr>
              <a:t>Stockholm university</a:t>
            </a:r>
            <a:r>
              <a:rPr lang="en-GB" sz="1050">
                <a:solidFill>
                  <a:srgbClr val="333333"/>
                </a:solidFill>
                <a:highlight>
                  <a:srgbClr val="FFFFFF"/>
                </a:highlight>
                <a:latin typeface="Helvetica Neue"/>
                <a:ea typeface="Helvetica Neue"/>
                <a:cs typeface="Helvetica Neue"/>
                <a:sym typeface="Helvetica Neue"/>
              </a:rPr>
              <a:t>) that calls for public access to publicly funded data, and the adherence to the FAIR principles</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a57e313b54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a57e313b54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political push for Open Science and FAIR can considered to be more of a stick than a carrot for researchers, but it will not become a reality if researchers don’t see the carrot, and if infrastructure and training are not available.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The aim of this course is to encourage you to use good Data Management practices to make your research easier in the long run, so that you can meet the emerging demands in this area from the society.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aed5273e8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aed5273e8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[Repeat of earlier slide]</a:t>
            </a:r>
            <a:endParaRPr/>
          </a:p>
          <a:p>
            <a:pPr indent="0" lvl="0" marL="0" rtl="0" algn="l">
              <a:spcBef>
                <a:spcPts val="0"/>
              </a:spcBef>
              <a:spcAft>
                <a:spcPts val="0"/>
              </a:spcAft>
              <a:buNone/>
            </a:pPr>
            <a:r>
              <a:t/>
            </a:r>
            <a:endParaRPr/>
          </a:p>
          <a:p>
            <a:pPr indent="0" lvl="0" marL="0" rtl="0" algn="l">
              <a:spcBef>
                <a:spcPts val="0"/>
              </a:spcBef>
              <a:spcAft>
                <a:spcPts val="0"/>
              </a:spcAft>
              <a:buNone/>
            </a:pPr>
            <a:r>
              <a:rPr i="1" lang="en-GB"/>
              <a:t>See slide</a:t>
            </a:r>
            <a:endParaRPr i="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57e313b5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57e313b5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latin typeface="Helvetica Neue"/>
                <a:ea typeface="Helvetica Neue"/>
                <a:cs typeface="Helvetica Neue"/>
                <a:sym typeface="Helvetica Neue"/>
              </a:rPr>
              <a:t>What do you think are reasons for Open Data? Discuss with your neighbours.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57e313b54_0_3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i="1" lang="en-GB"/>
              <a:t>See slide</a:t>
            </a:r>
            <a:endParaRPr i="1"/>
          </a:p>
        </p:txBody>
      </p:sp>
      <p:sp>
        <p:nvSpPr>
          <p:cNvPr id="119" name="Google Shape;119;ga57e313b54_0_3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a57e313b5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a57e313b5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It can be argued that not being transparent about the data and methods that are used to reach the scientific conclusions that you publish, is not ethical.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050">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GB" sz="1050">
                <a:solidFill>
                  <a:srgbClr val="333333"/>
                </a:solidFill>
                <a:highlight>
                  <a:srgbClr val="FFFFFF"/>
                </a:highlight>
                <a:latin typeface="Helvetica Neue"/>
                <a:ea typeface="Helvetica Neue"/>
                <a:cs typeface="Helvetica Neue"/>
                <a:sym typeface="Helvetica Neue"/>
              </a:rPr>
              <a:t>It can be considered to be a waste of resources, potentially harming the profession, public trust in research, and contributing to the current research credibility/reproducibility crisis.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57e313b5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57e313b5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GB"/>
              <a:t>Let learners discuss for 5 minutes</a:t>
            </a:r>
            <a:endParaRPr i="1"/>
          </a:p>
          <a:p>
            <a:pPr indent="0" lvl="0" marL="0" rtl="0" algn="l">
              <a:spcBef>
                <a:spcPts val="0"/>
              </a:spcBef>
              <a:spcAft>
                <a:spcPts val="0"/>
              </a:spcAft>
              <a:buNone/>
            </a:pPr>
            <a:r>
              <a:t/>
            </a:r>
            <a:endParaRPr/>
          </a:p>
          <a:p>
            <a:pPr indent="0" lvl="0" marL="0" rtl="0" algn="l">
              <a:spcBef>
                <a:spcPts val="0"/>
              </a:spcBef>
              <a:spcAft>
                <a:spcPts val="0"/>
              </a:spcAft>
              <a:buNone/>
            </a:pPr>
            <a:r>
              <a:rPr lang="en-GB"/>
              <a:t>Some causes:</a:t>
            </a:r>
            <a:endParaRPr/>
          </a:p>
          <a:p>
            <a:pPr indent="0" lvl="0" marL="0" rtl="0" algn="l">
              <a:spcBef>
                <a:spcPts val="0"/>
              </a:spcBef>
              <a:spcAft>
                <a:spcPts val="0"/>
              </a:spcAft>
              <a:buNone/>
            </a:pPr>
            <a:r>
              <a:t/>
            </a:r>
            <a:endParaRPr/>
          </a:p>
          <a:p>
            <a:pPr indent="0" lvl="0" marL="50800" marR="50800" rtl="0" algn="l">
              <a:lnSpc>
                <a:spcPct val="115000"/>
              </a:lnSpc>
              <a:spcBef>
                <a:spcPts val="400"/>
              </a:spcBef>
              <a:spcAft>
                <a:spcPts val="0"/>
              </a:spcAft>
              <a:buClr>
                <a:schemeClr val="dk1"/>
              </a:buClr>
              <a:buSzPts val="1100"/>
              <a:buFont typeface="Arial"/>
              <a:buNone/>
            </a:pPr>
            <a:r>
              <a:rPr b="1" lang="en-GB" sz="1050">
                <a:solidFill>
                  <a:srgbClr val="333333"/>
                </a:solidFill>
                <a:latin typeface="Helvetica Neue"/>
                <a:ea typeface="Helvetica Neue"/>
                <a:cs typeface="Helvetica Neue"/>
                <a:sym typeface="Helvetica Neue"/>
              </a:rPr>
              <a:t>Credibility</a:t>
            </a:r>
            <a:endParaRPr b="1" sz="1050">
              <a:solidFill>
                <a:srgbClr val="333333"/>
              </a:solidFill>
              <a:latin typeface="Helvetica Neue"/>
              <a:ea typeface="Helvetica Neue"/>
              <a:cs typeface="Helvetica Neue"/>
              <a:sym typeface="Helvetica Neue"/>
            </a:endParaRPr>
          </a:p>
          <a:p>
            <a:pPr indent="-295275" lvl="0" marL="457200" rtl="0" algn="l">
              <a:lnSpc>
                <a:spcPct val="115000"/>
              </a:lnSpc>
              <a:spcBef>
                <a:spcPts val="40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Research fraud has been exposed</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The scientific process is not understood</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a:t>
            </a:r>
            <a:endParaRPr sz="1050">
              <a:solidFill>
                <a:srgbClr val="333333"/>
              </a:solidFill>
              <a:latin typeface="Helvetica Neue"/>
              <a:ea typeface="Helvetica Neue"/>
              <a:cs typeface="Helvetica Neue"/>
              <a:sym typeface="Helvetica Neue"/>
            </a:endParaRPr>
          </a:p>
          <a:p>
            <a:pPr indent="0" lvl="0" marL="50800" marR="50800" rtl="0" algn="l">
              <a:lnSpc>
                <a:spcPct val="115000"/>
              </a:lnSpc>
              <a:spcBef>
                <a:spcPts val="800"/>
              </a:spcBef>
              <a:spcAft>
                <a:spcPts val="0"/>
              </a:spcAft>
              <a:buClr>
                <a:schemeClr val="dk1"/>
              </a:buClr>
              <a:buSzPts val="1100"/>
              <a:buFont typeface="Arial"/>
              <a:buNone/>
            </a:pPr>
            <a:r>
              <a:rPr b="1" lang="en-GB" sz="1050">
                <a:solidFill>
                  <a:srgbClr val="333333"/>
                </a:solidFill>
                <a:latin typeface="Helvetica Neue"/>
                <a:ea typeface="Helvetica Neue"/>
                <a:cs typeface="Helvetica Neue"/>
                <a:sym typeface="Helvetica Neue"/>
              </a:rPr>
              <a:t>Reproducibility</a:t>
            </a:r>
            <a:endParaRPr b="1" sz="1050">
              <a:solidFill>
                <a:srgbClr val="333333"/>
              </a:solidFill>
              <a:latin typeface="Helvetica Neue"/>
              <a:ea typeface="Helvetica Neue"/>
              <a:cs typeface="Helvetica Neue"/>
              <a:sym typeface="Helvetica Neue"/>
            </a:endParaRPr>
          </a:p>
          <a:p>
            <a:pPr indent="-295275" lvl="0" marL="457200" rtl="0" algn="l">
              <a:lnSpc>
                <a:spcPct val="115000"/>
              </a:lnSpc>
              <a:spcBef>
                <a:spcPts val="40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Methods unclear</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Software not available</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Data not available</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Researchers don’t get academic credit for being transparent</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You can build a CV faster when being sloppy(?)</a:t>
            </a:r>
            <a:endParaRPr sz="1050">
              <a:solidFill>
                <a:srgbClr val="333333"/>
              </a:solidFill>
              <a:latin typeface="Helvetica Neue"/>
              <a:ea typeface="Helvetica Neue"/>
              <a:cs typeface="Helvetica Neue"/>
              <a:sym typeface="Helvetica Neue"/>
            </a:endParaRPr>
          </a:p>
          <a:p>
            <a:pPr indent="-295275" lvl="0" marL="457200" rtl="0" algn="l">
              <a:lnSpc>
                <a:spcPct val="115000"/>
              </a:lnSpc>
              <a:spcBef>
                <a:spcPts val="0"/>
              </a:spcBef>
              <a:spcAft>
                <a:spcPts val="0"/>
              </a:spcAft>
              <a:buClr>
                <a:srgbClr val="333333"/>
              </a:buClr>
              <a:buSzPts val="1050"/>
              <a:buFont typeface="Helvetica Neue"/>
              <a:buChar char="●"/>
            </a:pPr>
            <a:r>
              <a:rPr lang="en-GB" sz="1050">
                <a:solidFill>
                  <a:srgbClr val="333333"/>
                </a:solidFill>
                <a:latin typeface="Helvetica Neue"/>
                <a:ea typeface="Helvetica Neue"/>
                <a:cs typeface="Helvetica Neue"/>
                <a:sym typeface="Helvetica Neue"/>
              </a:rPr>
              <a:t>…</a:t>
            </a:r>
            <a:endParaRPr sz="1050">
              <a:solidFill>
                <a:srgbClr val="333333"/>
              </a:solidFill>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57e313b54_0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When surveyed, the research community to a large extent seem to agree to that there is a reproducibility crisis.</a:t>
            </a:r>
            <a:endParaRPr/>
          </a:p>
        </p:txBody>
      </p:sp>
      <p:sp>
        <p:nvSpPr>
          <p:cNvPr id="139" name="Google Shape;139;ga57e313b54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a57e313b54_0_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7" name="Google Shape;147;ga57e313b54_0_3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Many studies have been done on Reproducibility of published research, and regardless of scientific domain, it seems that more or less half of the publications looked at are not possible to reproduce. </a:t>
            </a:r>
            <a:endParaRPr sz="1050">
              <a:solidFill>
                <a:srgbClr val="333333"/>
              </a:solidFill>
              <a:highlight>
                <a:srgbClr val="FFFFFF"/>
              </a:highlight>
              <a:latin typeface="Helvetica Neue"/>
              <a:ea typeface="Helvetica Neue"/>
              <a:cs typeface="Helvetica Neue"/>
              <a:sym typeface="Helvetica Neue"/>
            </a:endParaRPr>
          </a:p>
          <a:p>
            <a:pPr indent="0" lvl="0" marL="0" marR="0" rtl="0" algn="l">
              <a:lnSpc>
                <a:spcPct val="100000"/>
              </a:lnSpc>
              <a:spcBef>
                <a:spcPts val="0"/>
              </a:spcBef>
              <a:spcAft>
                <a:spcPts val="0"/>
              </a:spcAft>
              <a:buSzPts val="1400"/>
              <a:buNone/>
            </a:pPr>
            <a:r>
              <a:t/>
            </a:r>
            <a:endParaRPr sz="1050">
              <a:solidFill>
                <a:srgbClr val="333333"/>
              </a:solidFill>
              <a:highlight>
                <a:srgbClr val="FFFFFF"/>
              </a:highlight>
              <a:latin typeface="Helvetica Neue"/>
              <a:ea typeface="Helvetica Neue"/>
              <a:cs typeface="Helvetica Neue"/>
              <a:sym typeface="Helvetica Neue"/>
            </a:endParaRPr>
          </a:p>
          <a:p>
            <a:pPr indent="0" lvl="0" marL="0" marR="0" rtl="0" algn="l">
              <a:lnSpc>
                <a:spcPct val="100000"/>
              </a:lnSpc>
              <a:spcBef>
                <a:spcPts val="0"/>
              </a:spcBef>
              <a:spcAft>
                <a:spcPts val="0"/>
              </a:spcAft>
              <a:buSzPts val="1400"/>
              <a:buNone/>
            </a:pPr>
            <a:r>
              <a:rPr lang="en-GB" sz="1050">
                <a:solidFill>
                  <a:srgbClr val="333333"/>
                </a:solidFill>
                <a:highlight>
                  <a:srgbClr val="FFFFFF"/>
                </a:highlight>
                <a:latin typeface="Helvetica Neue"/>
                <a:ea typeface="Helvetica Neue"/>
                <a:cs typeface="Helvetica Neue"/>
                <a:sym typeface="Helvetica Neue"/>
              </a:rPr>
              <a:t>A large part of those are because the underlying data is not available or not understandable. Often it is also not possible to understand how the analyses were done.</a:t>
            </a:r>
            <a:endParaRPr b="0" i="0" sz="1200" u="none" cap="none" strike="noStrike">
              <a:solidFill>
                <a:schemeClr val="dk1"/>
              </a:solidFill>
              <a:latin typeface="Calibri"/>
              <a:ea typeface="Calibri"/>
              <a:cs typeface="Calibri"/>
              <a:sym typeface="Calibri"/>
            </a:endParaRPr>
          </a:p>
        </p:txBody>
      </p:sp>
      <p:sp>
        <p:nvSpPr>
          <p:cNvPr id="148" name="Google Shape;148;ga57e313b54_0_3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lang="en-GB"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a57e313b54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a57e313b54_0_3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bild">
  <p:cSld name="Rubrikbild">
    <p:spTree>
      <p:nvGrpSpPr>
        <p:cNvPr id="59" name="Shape 59"/>
        <p:cNvGrpSpPr/>
        <p:nvPr/>
      </p:nvGrpSpPr>
      <p:grpSpPr>
        <a:xfrm>
          <a:off x="0" y="0"/>
          <a:ext cx="0" cy="0"/>
          <a:chOff x="0" y="0"/>
          <a:chExt cx="0" cy="0"/>
        </a:xfrm>
      </p:grpSpPr>
      <p:sp>
        <p:nvSpPr>
          <p:cNvPr id="60" name="Google Shape;60;p1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1" name="Google Shape;61;p14"/>
          <p:cNvSpPr txBox="1"/>
          <p:nvPr>
            <p:ph type="title"/>
          </p:nvPr>
        </p:nvSpPr>
        <p:spPr>
          <a:xfrm>
            <a:off x="2063148" y="198762"/>
            <a:ext cx="3492600" cy="5952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1500"/>
              <a:buFont typeface="Arial"/>
              <a:buNone/>
              <a:defRPr b="1" i="0" sz="15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2" name="Google Shape;62;p14"/>
          <p:cNvSpPr txBox="1"/>
          <p:nvPr>
            <p:ph idx="1" type="body"/>
          </p:nvPr>
        </p:nvSpPr>
        <p:spPr>
          <a:xfrm>
            <a:off x="307974" y="1337107"/>
            <a:ext cx="8038800" cy="918000"/>
          </a:xfrm>
          <a:prstGeom prst="rect">
            <a:avLst/>
          </a:prstGeom>
          <a:noFill/>
          <a:ln>
            <a:noFill/>
          </a:ln>
        </p:spPr>
        <p:txBody>
          <a:bodyPr anchorCtr="0" anchor="t" bIns="0" lIns="0" spcFirstLastPara="1" rIns="0" wrap="square" tIns="0">
            <a:noAutofit/>
          </a:bodyPr>
          <a:lstStyle>
            <a:lvl1pPr indent="-228600" lvl="0" marL="4572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1pPr>
            <a:lvl2pPr indent="-228600" lvl="1" marL="9144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2pPr>
            <a:lvl3pPr indent="-228600" lvl="2" marL="13716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3pPr>
            <a:lvl4pPr indent="-228600" lvl="3" marL="18288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4pPr>
            <a:lvl5pPr indent="-228600" lvl="4" marL="2286000" marR="0" rtl="0" algn="l">
              <a:spcBef>
                <a:spcPts val="64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63" name="Google Shape;63;p14"/>
          <p:cNvSpPr txBox="1"/>
          <p:nvPr>
            <p:ph idx="2" type="body"/>
          </p:nvPr>
        </p:nvSpPr>
        <p:spPr>
          <a:xfrm>
            <a:off x="307975" y="2462846"/>
            <a:ext cx="8039100" cy="1782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Rubrikbild">
  <p:cSld name="1_Rubrikbild">
    <p:spTree>
      <p:nvGrpSpPr>
        <p:cNvPr id="64" name="Shape 64"/>
        <p:cNvGrpSpPr/>
        <p:nvPr/>
      </p:nvGrpSpPr>
      <p:grpSpPr>
        <a:xfrm>
          <a:off x="0" y="0"/>
          <a:ext cx="0" cy="0"/>
          <a:chOff x="0" y="0"/>
          <a:chExt cx="0" cy="0"/>
        </a:xfrm>
      </p:grpSpPr>
      <p:sp>
        <p:nvSpPr>
          <p:cNvPr id="65" name="Google Shape;65;p1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66" name="Google Shape;66;p15"/>
          <p:cNvSpPr txBox="1"/>
          <p:nvPr>
            <p:ph idx="1" type="body"/>
          </p:nvPr>
        </p:nvSpPr>
        <p:spPr>
          <a:xfrm>
            <a:off x="307974" y="1409473"/>
            <a:ext cx="4541700" cy="1423800"/>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pic>
        <p:nvPicPr>
          <p:cNvPr descr="universitet_logotyper_liggande.png" id="67" name="Google Shape;67;p15"/>
          <p:cNvPicPr preferRelativeResize="0"/>
          <p:nvPr/>
        </p:nvPicPr>
        <p:blipFill rotWithShape="1">
          <a:blip r:embed="rId2">
            <a:alphaModFix/>
          </a:blip>
          <a:srcRect b="0" l="0" r="0" t="0"/>
          <a:stretch/>
        </p:blipFill>
        <p:spPr>
          <a:xfrm>
            <a:off x="2200370" y="407989"/>
            <a:ext cx="2416584" cy="462188"/>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bild">
  <p:cSld name="Rubrikbild">
    <p:spTree>
      <p:nvGrpSpPr>
        <p:cNvPr id="75" name="Shape 75"/>
        <p:cNvGrpSpPr/>
        <p:nvPr/>
      </p:nvGrpSpPr>
      <p:grpSpPr>
        <a:xfrm>
          <a:off x="0" y="0"/>
          <a:ext cx="0" cy="0"/>
          <a:chOff x="0" y="0"/>
          <a:chExt cx="0" cy="0"/>
        </a:xfrm>
      </p:grpSpPr>
      <p:sp>
        <p:nvSpPr>
          <p:cNvPr id="76" name="Google Shape;76;p1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77" name="Google Shape;77;p17"/>
          <p:cNvSpPr txBox="1"/>
          <p:nvPr>
            <p:ph type="title"/>
          </p:nvPr>
        </p:nvSpPr>
        <p:spPr>
          <a:xfrm>
            <a:off x="1502592" y="155463"/>
            <a:ext cx="54537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8" name="Google Shape;78;p17"/>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ubrik och innehåll" type="obj">
  <p:cSld name="OBJECT">
    <p:spTree>
      <p:nvGrpSpPr>
        <p:cNvPr id="79" name="Shape 79"/>
        <p:cNvGrpSpPr/>
        <p:nvPr/>
      </p:nvGrpSpPr>
      <p:grpSpPr>
        <a:xfrm>
          <a:off x="0" y="0"/>
          <a:ext cx="0" cy="0"/>
          <a:chOff x="0" y="0"/>
          <a:chExt cx="0" cy="0"/>
        </a:xfrm>
      </p:grpSpPr>
      <p:sp>
        <p:nvSpPr>
          <p:cNvPr id="80" name="Google Shape;80;p18"/>
          <p:cNvSpPr txBox="1"/>
          <p:nvPr>
            <p:ph type="title"/>
          </p:nvPr>
        </p:nvSpPr>
        <p:spPr>
          <a:xfrm>
            <a:off x="1521980" y="155463"/>
            <a:ext cx="5437500" cy="4764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1" name="Google Shape;81;p18"/>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2" name="Google Shape;82;p1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vå innehållsdelar" type="twoObj">
  <p:cSld name="TWO_OBJECTS">
    <p:spTree>
      <p:nvGrpSpPr>
        <p:cNvPr id="83" name="Shape 83"/>
        <p:cNvGrpSpPr/>
        <p:nvPr/>
      </p:nvGrpSpPr>
      <p:grpSpPr>
        <a:xfrm>
          <a:off x="0" y="0"/>
          <a:ext cx="0" cy="0"/>
          <a:chOff x="0" y="0"/>
          <a:chExt cx="0" cy="0"/>
        </a:xfrm>
      </p:grpSpPr>
      <p:sp>
        <p:nvSpPr>
          <p:cNvPr id="84" name="Google Shape;84;p19"/>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85" name="Google Shape;85;p19"/>
          <p:cNvSpPr txBox="1"/>
          <p:nvPr>
            <p:ph idx="1" type="body"/>
          </p:nvPr>
        </p:nvSpPr>
        <p:spPr>
          <a:xfrm>
            <a:off x="341748" y="923701"/>
            <a:ext cx="4038600" cy="3670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6" name="Google Shape;86;p19"/>
          <p:cNvSpPr txBox="1"/>
          <p:nvPr>
            <p:ph idx="2" type="body"/>
          </p:nvPr>
        </p:nvSpPr>
        <p:spPr>
          <a:xfrm>
            <a:off x="4773273" y="923701"/>
            <a:ext cx="4038600" cy="3670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7" name="Google Shape;87;p1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ast rubrik" type="titleOnly">
  <p:cSld name="TITLE_ONLY">
    <p:spTree>
      <p:nvGrpSpPr>
        <p:cNvPr id="88" name="Shape 88"/>
        <p:cNvGrpSpPr/>
        <p:nvPr/>
      </p:nvGrpSpPr>
      <p:grpSpPr>
        <a:xfrm>
          <a:off x="0" y="0"/>
          <a:ext cx="0" cy="0"/>
          <a:chOff x="0" y="0"/>
          <a:chExt cx="0" cy="0"/>
        </a:xfrm>
      </p:grpSpPr>
      <p:sp>
        <p:nvSpPr>
          <p:cNvPr id="89" name="Google Shape;89;p20"/>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90" name="Google Shape;90;p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vå innehållsdelar 1">
  <p:cSld name="Två innehållsdelar">
    <p:spTree>
      <p:nvGrpSpPr>
        <p:cNvPr id="91" name="Shape 91"/>
        <p:cNvGrpSpPr/>
        <p:nvPr/>
      </p:nvGrpSpPr>
      <p:grpSpPr>
        <a:xfrm>
          <a:off x="0" y="0"/>
          <a:ext cx="0" cy="0"/>
          <a:chOff x="0" y="0"/>
          <a:chExt cx="0" cy="0"/>
        </a:xfrm>
      </p:grpSpPr>
      <p:sp>
        <p:nvSpPr>
          <p:cNvPr id="92" name="Google Shape;92;p21"/>
          <p:cNvSpPr txBox="1"/>
          <p:nvPr>
            <p:ph idx="1" type="body"/>
          </p:nvPr>
        </p:nvSpPr>
        <p:spPr>
          <a:xfrm>
            <a:off x="341748" y="923701"/>
            <a:ext cx="4038600" cy="3670800"/>
          </a:xfrm>
          <a:prstGeom prst="rect">
            <a:avLst/>
          </a:prstGeom>
          <a:noFill/>
          <a:ln>
            <a:noFill/>
          </a:ln>
        </p:spPr>
        <p:txBody>
          <a:bodyPr anchorCtr="0" anchor="t" bIns="0" lIns="0" spcFirstLastPara="1" rIns="0" wrap="square" tIns="0">
            <a:noAutofit/>
          </a:bodyPr>
          <a:lstStyle>
            <a:lvl1pPr indent="-355600" lvl="0" marL="457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3" name="Google Shape;93;p21"/>
          <p:cNvSpPr txBox="1"/>
          <p:nvPr>
            <p:ph idx="2" type="body"/>
          </p:nvPr>
        </p:nvSpPr>
        <p:spPr>
          <a:xfrm>
            <a:off x="4773273" y="923701"/>
            <a:ext cx="4038600" cy="3670800"/>
          </a:xfrm>
          <a:prstGeom prst="rect">
            <a:avLst/>
          </a:prstGeom>
          <a:noFill/>
          <a:ln>
            <a:noFill/>
          </a:ln>
        </p:spPr>
        <p:txBody>
          <a:bodyPr anchorCtr="0" anchor="t" bIns="0" lIns="0" spcFirstLastPara="1" rIns="0" wrap="square" tIns="0">
            <a:noAutofit/>
          </a:bodyPr>
          <a:lstStyle>
            <a:lvl1pPr indent="-355600" lvl="0" marL="457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42900" lvl="5" marL="27432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4" name="Google Shape;94;p2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sz="1200">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5" name="Google Shape;95;p21"/>
          <p:cNvSpPr txBox="1"/>
          <p:nvPr>
            <p:ph type="title"/>
          </p:nvPr>
        </p:nvSpPr>
        <p:spPr>
          <a:xfrm>
            <a:off x="1587500" y="154800"/>
            <a:ext cx="5334000" cy="475200"/>
          </a:xfrm>
          <a:prstGeom prst="rect">
            <a:avLst/>
          </a:prstGeom>
          <a:noFill/>
          <a:ln>
            <a:noFill/>
          </a:ln>
        </p:spPr>
        <p:txBody>
          <a:bodyPr anchorCtr="0" anchor="t" bIns="0" lIns="0" spcFirstLastPara="1" rIns="0" wrap="square" tIns="90000">
            <a:noAutofit/>
          </a:bodyPr>
          <a:lstStyle>
            <a:lvl1pPr lvl="0" marR="0" rtl="0" algn="ctr">
              <a:lnSpc>
                <a:spcPct val="100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lgn="l">
              <a:lnSpc>
                <a:spcPct val="100000"/>
              </a:lnSpc>
              <a:spcBef>
                <a:spcPts val="0"/>
              </a:spcBef>
              <a:spcAft>
                <a:spcPts val="0"/>
              </a:spcAft>
              <a:buSzPts val="1400"/>
              <a:buNone/>
              <a:defRPr sz="1800"/>
            </a:lvl2pPr>
            <a:lvl3pPr lvl="2" rtl="0" algn="l">
              <a:lnSpc>
                <a:spcPct val="100000"/>
              </a:lnSpc>
              <a:spcBef>
                <a:spcPts val="0"/>
              </a:spcBef>
              <a:spcAft>
                <a:spcPts val="0"/>
              </a:spcAft>
              <a:buSzPts val="1400"/>
              <a:buNone/>
              <a:defRPr sz="1800"/>
            </a:lvl3pPr>
            <a:lvl4pPr lvl="3" rtl="0" algn="l">
              <a:lnSpc>
                <a:spcPct val="100000"/>
              </a:lnSpc>
              <a:spcBef>
                <a:spcPts val="0"/>
              </a:spcBef>
              <a:spcAft>
                <a:spcPts val="0"/>
              </a:spcAft>
              <a:buSzPts val="1400"/>
              <a:buNone/>
              <a:defRPr sz="1800"/>
            </a:lvl4pPr>
            <a:lvl5pPr lvl="4" rtl="0" algn="l">
              <a:lnSpc>
                <a:spcPct val="100000"/>
              </a:lnSpc>
              <a:spcBef>
                <a:spcPts val="0"/>
              </a:spcBef>
              <a:spcAft>
                <a:spcPts val="0"/>
              </a:spcAft>
              <a:buSzPts val="1400"/>
              <a:buNone/>
              <a:defRPr sz="1800"/>
            </a:lvl5pPr>
            <a:lvl6pPr lvl="5" rtl="0" algn="l">
              <a:lnSpc>
                <a:spcPct val="100000"/>
              </a:lnSpc>
              <a:spcBef>
                <a:spcPts val="0"/>
              </a:spcBef>
              <a:spcAft>
                <a:spcPts val="0"/>
              </a:spcAft>
              <a:buSzPts val="1400"/>
              <a:buNone/>
              <a:defRPr sz="1800"/>
            </a:lvl6pPr>
            <a:lvl7pPr lvl="6" rtl="0" algn="l">
              <a:lnSpc>
                <a:spcPct val="100000"/>
              </a:lnSpc>
              <a:spcBef>
                <a:spcPts val="0"/>
              </a:spcBef>
              <a:spcAft>
                <a:spcPts val="0"/>
              </a:spcAft>
              <a:buSzPts val="1400"/>
              <a:buNone/>
              <a:defRPr sz="1800"/>
            </a:lvl7pPr>
            <a:lvl8pPr lvl="7" rtl="0" algn="l">
              <a:lnSpc>
                <a:spcPct val="100000"/>
              </a:lnSpc>
              <a:spcBef>
                <a:spcPts val="0"/>
              </a:spcBef>
              <a:spcAft>
                <a:spcPts val="0"/>
              </a:spcAft>
              <a:buSzPts val="1400"/>
              <a:buNone/>
              <a:defRPr sz="1800"/>
            </a:lvl8pPr>
            <a:lvl9pPr lvl="8" rtl="0" algn="l">
              <a:lnSpc>
                <a:spcPct val="100000"/>
              </a:lnSpc>
              <a:spcBef>
                <a:spcPts val="0"/>
              </a:spcBef>
              <a:spcAft>
                <a:spcPts val="0"/>
              </a:spcAft>
              <a:buSzPts val="14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slideLayout" Target="../slideLayouts/slideLayout12.xml"/><Relationship Id="rId5" Type="http://schemas.openxmlformats.org/officeDocument/2006/relationships/slideLayout" Target="../slideLayouts/slideLayout13.xml"/><Relationship Id="rId6"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4.png"/><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pic>
        <p:nvPicPr>
          <p:cNvPr descr="pattern_start.png" id="51" name="Google Shape;51;p13"/>
          <p:cNvPicPr preferRelativeResize="0"/>
          <p:nvPr/>
        </p:nvPicPr>
        <p:blipFill rotWithShape="1">
          <a:blip r:embed="rId1">
            <a:alphaModFix/>
          </a:blip>
          <a:srcRect b="0" l="0" r="0" t="0"/>
          <a:stretch/>
        </p:blipFill>
        <p:spPr>
          <a:xfrm>
            <a:off x="0" y="1888400"/>
            <a:ext cx="8851875" cy="3255100"/>
          </a:xfrm>
          <a:prstGeom prst="rect">
            <a:avLst/>
          </a:prstGeom>
          <a:noFill/>
          <a:ln>
            <a:noFill/>
          </a:ln>
        </p:spPr>
      </p:pic>
      <p:sp>
        <p:nvSpPr>
          <p:cNvPr id="52" name="Google Shape;52;p13"/>
          <p:cNvSpPr txBox="1"/>
          <p:nvPr>
            <p:ph type="title"/>
          </p:nvPr>
        </p:nvSpPr>
        <p:spPr>
          <a:xfrm>
            <a:off x="307885" y="1338755"/>
            <a:ext cx="8091600" cy="903300"/>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53" name="Google Shape;53;p13"/>
          <p:cNvSpPr txBox="1"/>
          <p:nvPr>
            <p:ph idx="1" type="body"/>
          </p:nvPr>
        </p:nvSpPr>
        <p:spPr>
          <a:xfrm>
            <a:off x="307886" y="1937413"/>
            <a:ext cx="8091600" cy="22428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cxnSp>
        <p:nvCxnSpPr>
          <p:cNvPr id="55" name="Google Shape;55;p13"/>
          <p:cNvCxnSpPr/>
          <p:nvPr/>
        </p:nvCxnSpPr>
        <p:spPr>
          <a:xfrm>
            <a:off x="307886" y="1237189"/>
            <a:ext cx="8544000" cy="1200"/>
          </a:xfrm>
          <a:prstGeom prst="straightConnector1">
            <a:avLst/>
          </a:prstGeom>
          <a:noFill/>
          <a:ln cap="flat" cmpd="sng" w="12700">
            <a:solidFill>
              <a:schemeClr val="dk1"/>
            </a:solidFill>
            <a:prstDash val="solid"/>
            <a:round/>
            <a:headEnd len="sm" w="sm" type="none"/>
            <a:tailEnd len="sm" w="sm" type="none"/>
          </a:ln>
        </p:spPr>
      </p:cxnSp>
      <p:sp>
        <p:nvSpPr>
          <p:cNvPr id="56" name="Google Shape;56;p13"/>
          <p:cNvSpPr txBox="1"/>
          <p:nvPr/>
        </p:nvSpPr>
        <p:spPr>
          <a:xfrm>
            <a:off x="5695907" y="310306"/>
            <a:ext cx="27036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57" name="Google Shape;57;p13"/>
          <p:cNvPicPr preferRelativeResize="0"/>
          <p:nvPr/>
        </p:nvPicPr>
        <p:blipFill rotWithShape="1">
          <a:blip r:embed="rId2">
            <a:alphaModFix/>
          </a:blip>
          <a:srcRect b="0" l="0" r="0" t="0"/>
          <a:stretch/>
        </p:blipFill>
        <p:spPr>
          <a:xfrm>
            <a:off x="307887" y="334208"/>
            <a:ext cx="1224809" cy="633874"/>
          </a:xfrm>
          <a:prstGeom prst="rect">
            <a:avLst/>
          </a:prstGeom>
          <a:noFill/>
          <a:ln>
            <a:noFill/>
          </a:ln>
        </p:spPr>
      </p:pic>
      <p:pic>
        <p:nvPicPr>
          <p:cNvPr id="58" name="Google Shape;58;p13"/>
          <p:cNvPicPr preferRelativeResize="0"/>
          <p:nvPr/>
        </p:nvPicPr>
        <p:blipFill rotWithShape="1">
          <a:blip r:embed="rId3">
            <a:alphaModFix/>
          </a:blip>
          <a:srcRect b="0" l="0" r="0" t="0"/>
          <a:stretch/>
        </p:blipFill>
        <p:spPr>
          <a:xfrm>
            <a:off x="5667567" y="184228"/>
            <a:ext cx="3184929" cy="69203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4"/>
    <p:sldLayoutId id="2147483660"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 name="Shape 68"/>
        <p:cNvGrpSpPr/>
        <p:nvPr/>
      </p:nvGrpSpPr>
      <p:grpSpPr>
        <a:xfrm>
          <a:off x="0" y="0"/>
          <a:ext cx="0" cy="0"/>
          <a:chOff x="0" y="0"/>
          <a:chExt cx="0" cy="0"/>
        </a:xfrm>
      </p:grpSpPr>
      <p:sp>
        <p:nvSpPr>
          <p:cNvPr id="69" name="Google Shape;69;p16"/>
          <p:cNvSpPr txBox="1"/>
          <p:nvPr>
            <p:ph type="title"/>
          </p:nvPr>
        </p:nvSpPr>
        <p:spPr>
          <a:xfrm>
            <a:off x="1587500" y="155463"/>
            <a:ext cx="5334000" cy="429000"/>
          </a:xfrm>
          <a:prstGeom prst="rect">
            <a:avLst/>
          </a:prstGeom>
          <a:noFill/>
          <a:ln>
            <a:noFill/>
          </a:ln>
        </p:spPr>
        <p:txBody>
          <a:bodyPr anchorCtr="0" anchor="t" bIns="0" lIns="0" spcFirstLastPara="1" rIns="0" wrap="square" tIns="0">
            <a:noAutofit/>
          </a:bodyPr>
          <a:lstStyle>
            <a:lvl1pPr lvl="0" marR="0" rtl="0" algn="ctr">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0" name="Google Shape;70;p16"/>
          <p:cNvSpPr txBox="1"/>
          <p:nvPr>
            <p:ph idx="1" type="body"/>
          </p:nvPr>
        </p:nvSpPr>
        <p:spPr>
          <a:xfrm>
            <a:off x="307886" y="880403"/>
            <a:ext cx="8544000" cy="3714300"/>
          </a:xfrm>
          <a:prstGeom prst="rect">
            <a:avLst/>
          </a:prstGeom>
          <a:noFill/>
          <a:ln>
            <a:noFill/>
          </a:ln>
        </p:spPr>
        <p:txBody>
          <a:bodyPr anchorCtr="0" anchor="t" bIns="0" lIns="0" spcFirstLastPara="1" rIns="0" wrap="square" tIns="0">
            <a:noAutofit/>
          </a:bodyPr>
          <a:lstStyle>
            <a:lvl1pPr indent="-355600" lvl="0" marL="457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55600" lvl="1" marL="914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71" name="Google Shape;71;p1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cxnSp>
        <p:nvCxnSpPr>
          <p:cNvPr id="72" name="Google Shape;72;p16"/>
          <p:cNvCxnSpPr/>
          <p:nvPr/>
        </p:nvCxnSpPr>
        <p:spPr>
          <a:xfrm>
            <a:off x="307886" y="730588"/>
            <a:ext cx="8544000" cy="1200"/>
          </a:xfrm>
          <a:prstGeom prst="straightConnector1">
            <a:avLst/>
          </a:prstGeom>
          <a:noFill/>
          <a:ln cap="flat" cmpd="sng" w="12700">
            <a:solidFill>
              <a:schemeClr val="dk1"/>
            </a:solidFill>
            <a:prstDash val="solid"/>
            <a:round/>
            <a:headEnd len="sm" w="sm" type="none"/>
            <a:tailEnd len="sm" w="sm" type="none"/>
          </a:ln>
        </p:spPr>
      </p:cxnSp>
      <p:pic>
        <p:nvPicPr>
          <p:cNvPr id="73" name="Google Shape;73;p16"/>
          <p:cNvPicPr preferRelativeResize="0"/>
          <p:nvPr/>
        </p:nvPicPr>
        <p:blipFill rotWithShape="1">
          <a:blip r:embed="rId1">
            <a:alphaModFix/>
          </a:blip>
          <a:srcRect b="0" l="0" r="0" t="0"/>
          <a:stretch/>
        </p:blipFill>
        <p:spPr>
          <a:xfrm>
            <a:off x="238883" y="141015"/>
            <a:ext cx="860535" cy="445352"/>
          </a:xfrm>
          <a:prstGeom prst="rect">
            <a:avLst/>
          </a:prstGeom>
          <a:noFill/>
          <a:ln>
            <a:noFill/>
          </a:ln>
        </p:spPr>
      </p:pic>
      <p:pic>
        <p:nvPicPr>
          <p:cNvPr id="74" name="Google Shape;74;p16"/>
          <p:cNvPicPr preferRelativeResize="0"/>
          <p:nvPr/>
        </p:nvPicPr>
        <p:blipFill rotWithShape="1">
          <a:blip r:embed="rId2">
            <a:alphaModFix/>
          </a:blip>
          <a:srcRect b="0" l="0" r="0" t="0"/>
          <a:stretch/>
        </p:blipFill>
        <p:spPr>
          <a:xfrm>
            <a:off x="6872903" y="147291"/>
            <a:ext cx="2049648" cy="4453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1" r:id="rId3"/>
    <p:sldLayoutId id="2147483662" r:id="rId4"/>
    <p:sldLayoutId id="2147483663" r:id="rId5"/>
    <p:sldLayoutId id="2147483664" r:id="rId6"/>
    <p:sldLayoutId id="214748366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hyperlink" Target="https://nbisweden.github.io/module-open-science-dm-practices/index.htm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hyperlink" Target="http://dx.doi.org/10.1038/sdata.2016.18" TargetMode="External"/><Relationship Id="rId4" Type="http://schemas.openxmlformats.org/officeDocument/2006/relationships/image" Target="../media/image13.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hyperlink" Target="https://www.shutterstock.com/g/Tavr/abou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hyperlink" Target="https://uc3.cdlib.org/2018/01/11/support-your-dat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0.png"/><Relationship Id="rId6"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4.png"/><Relationship Id="rId4" Type="http://schemas.openxmlformats.org/officeDocument/2006/relationships/hyperlink" Target="https://www.eosc-portal.eu/" TargetMode="External"/><Relationship Id="rId5"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eur-lex.europa.eu/legal-content/EN/TXT/?uri=uriserv:OJ.L_.2019.172.01.0056.01.E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1.png"/><Relationship Id="rId10" Type="http://schemas.openxmlformats.org/officeDocument/2006/relationships/hyperlink" Target="https://www.rj.se/Var-organisation/Arbetssatt/rjs-riktlinjer-for-oppen-tillgang/datahanteringsplan/" TargetMode="External"/><Relationship Id="rId9" Type="http://schemas.openxmlformats.org/officeDocument/2006/relationships/hyperlink" Target="https://formas.se/en/start-page/applying-for-funding/how-it-works/good-to-know-before-you-apply.html#h-Openaccesstoresearchresultsanddata" TargetMode="External"/><Relationship Id="rId5" Type="http://schemas.openxmlformats.org/officeDocument/2006/relationships/image" Target="../media/image28.png"/><Relationship Id="rId6" Type="http://schemas.openxmlformats.org/officeDocument/2006/relationships/image" Target="../media/image27.png"/><Relationship Id="rId7" Type="http://schemas.openxmlformats.org/officeDocument/2006/relationships/image" Target="../media/image26.png"/><Relationship Id="rId8" Type="http://schemas.openxmlformats.org/officeDocument/2006/relationships/hyperlink" Target="https://www.vr.se/english/applying-for-funding/requirements-terms-and-conditions/producing-a-data-management-plan.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s://www.academia.edu/40292349/Unexpected_Ethical_Challenges_in_Bioinformatics_and_Genomic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hyperlink" Target="https://www.youtube.com/watch?v=N2zK3sAtr-4" TargetMode="External"/><Relationship Id="rId4" Type="http://schemas.openxmlformats.org/officeDocument/2006/relationships/hyperlink" Target="https://www.youtube.com/watch?v=N2zK3sAtr-4" TargetMode="External"/><Relationship Id="rId5" Type="http://schemas.openxmlformats.org/officeDocument/2006/relationships/hyperlink" Target="http://www.youtube.com/watch?v=N2zK3sAtr-4" TargetMode="External"/><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2"/>
          <p:cNvSpPr txBox="1"/>
          <p:nvPr>
            <p:ph type="title"/>
          </p:nvPr>
        </p:nvSpPr>
        <p:spPr>
          <a:xfrm>
            <a:off x="2063148" y="198762"/>
            <a:ext cx="3492600" cy="5952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Clr>
                <a:schemeClr val="dk1"/>
              </a:buClr>
              <a:buSzPts val="1500"/>
              <a:buFont typeface="Arial"/>
              <a:buNone/>
            </a:pPr>
            <a:r>
              <a:t/>
            </a:r>
            <a:endParaRPr b="1" i="0" sz="1500" u="none" cap="none" strike="noStrike">
              <a:solidFill>
                <a:schemeClr val="dk1"/>
              </a:solidFill>
              <a:latin typeface="Arial"/>
              <a:ea typeface="Arial"/>
              <a:cs typeface="Arial"/>
              <a:sym typeface="Arial"/>
            </a:endParaRPr>
          </a:p>
        </p:txBody>
      </p:sp>
      <p:sp>
        <p:nvSpPr>
          <p:cNvPr id="101" name="Google Shape;101;p22"/>
          <p:cNvSpPr txBox="1"/>
          <p:nvPr>
            <p:ph idx="1" type="body"/>
          </p:nvPr>
        </p:nvSpPr>
        <p:spPr>
          <a:xfrm>
            <a:off x="307974" y="1337107"/>
            <a:ext cx="8038800" cy="918000"/>
          </a:xfrm>
          <a:prstGeom prst="rect">
            <a:avLst/>
          </a:prstGeom>
          <a:noFill/>
          <a:ln>
            <a:noFill/>
          </a:ln>
        </p:spPr>
        <p:txBody>
          <a:bodyPr anchorCtr="0" anchor="t" bIns="0" lIns="0" spcFirstLastPara="1" rIns="0" wrap="square" tIns="0">
            <a:noAutofit/>
          </a:bodyPr>
          <a:lstStyle/>
          <a:p>
            <a:pPr indent="0" lvl="0" marL="0" marR="0" rtl="0" algn="l">
              <a:spcBef>
                <a:spcPts val="640"/>
              </a:spcBef>
              <a:spcAft>
                <a:spcPts val="0"/>
              </a:spcAft>
              <a:buClr>
                <a:schemeClr val="dk1"/>
              </a:buClr>
              <a:buSzPts val="3200"/>
              <a:buFont typeface="Arial"/>
              <a:buNone/>
            </a:pPr>
            <a:r>
              <a:rPr lang="en-GB"/>
              <a:t>Open Science &amp; FAIR</a:t>
            </a:r>
            <a:endParaRPr/>
          </a:p>
        </p:txBody>
      </p:sp>
      <p:pic>
        <p:nvPicPr>
          <p:cNvPr id="102" name="Google Shape;102;p22"/>
          <p:cNvPicPr preferRelativeResize="0"/>
          <p:nvPr/>
        </p:nvPicPr>
        <p:blipFill rotWithShape="1">
          <a:blip r:embed="rId3">
            <a:alphaModFix/>
          </a:blip>
          <a:srcRect b="0" l="0" r="0" t="0"/>
          <a:stretch/>
        </p:blipFill>
        <p:spPr>
          <a:xfrm>
            <a:off x="7087475" y="4485697"/>
            <a:ext cx="1710789" cy="597418"/>
          </a:xfrm>
          <a:prstGeom prst="rect">
            <a:avLst/>
          </a:prstGeom>
          <a:noFill/>
          <a:ln>
            <a:noFill/>
          </a:ln>
        </p:spPr>
      </p:pic>
      <p:sp>
        <p:nvSpPr>
          <p:cNvPr id="103" name="Google Shape;103;p22"/>
          <p:cNvSpPr txBox="1"/>
          <p:nvPr/>
        </p:nvSpPr>
        <p:spPr>
          <a:xfrm>
            <a:off x="307975" y="2571745"/>
            <a:ext cx="8039100" cy="2376600"/>
          </a:xfrm>
          <a:prstGeom prst="rect">
            <a:avLst/>
          </a:prstGeom>
          <a:noFill/>
          <a:ln>
            <a:noFill/>
          </a:ln>
        </p:spPr>
        <p:txBody>
          <a:bodyPr anchorCtr="0" anchor="t" bIns="0" lIns="0" spcFirstLastPara="1" rIns="0" wrap="square" tIns="0">
            <a:noAutofit/>
          </a:bodyPr>
          <a:lstStyle/>
          <a:p>
            <a:pPr indent="0" lvl="0" marL="0" rtl="0" algn="l">
              <a:spcBef>
                <a:spcPts val="400"/>
              </a:spcBef>
              <a:spcAft>
                <a:spcPts val="0"/>
              </a:spcAft>
              <a:buNone/>
            </a:pPr>
            <a:r>
              <a:rPr i="1" lang="en-GB" sz="2000">
                <a:latin typeface="Source Sans Pro"/>
                <a:ea typeface="Source Sans Pro"/>
                <a:cs typeface="Source Sans Pro"/>
                <a:sym typeface="Source Sans Pro"/>
              </a:rPr>
              <a:t>Introduction to Data Management Practices course</a:t>
            </a:r>
            <a:endParaRPr i="1" sz="2000">
              <a:solidFill>
                <a:srgbClr val="000000"/>
              </a:solidFill>
              <a:latin typeface="Source Sans Pro"/>
              <a:ea typeface="Source Sans Pro"/>
              <a:cs typeface="Source Sans Pro"/>
              <a:sym typeface="Source Sans Pro"/>
            </a:endParaRPr>
          </a:p>
          <a:p>
            <a:pPr indent="0" lvl="0" marL="0" rtl="0" algn="l">
              <a:spcBef>
                <a:spcPts val="400"/>
              </a:spcBef>
              <a:spcAft>
                <a:spcPts val="0"/>
              </a:spcAft>
              <a:buNone/>
            </a:pPr>
            <a:r>
              <a:rPr lang="en-GB" sz="2000">
                <a:latin typeface="Source Sans Pro"/>
                <a:ea typeface="Source Sans Pro"/>
                <a:cs typeface="Source Sans Pro"/>
                <a:sym typeface="Source Sans Pro"/>
              </a:rPr>
              <a:t>NBIS DM Team</a:t>
            </a:r>
            <a:endParaRPr sz="2000">
              <a:latin typeface="Source Sans Pro"/>
              <a:ea typeface="Source Sans Pro"/>
              <a:cs typeface="Source Sans Pro"/>
              <a:sym typeface="Source Sans Pro"/>
            </a:endParaRPr>
          </a:p>
          <a:p>
            <a:pPr indent="0" lvl="0" marL="0" rtl="0" algn="l">
              <a:spcBef>
                <a:spcPts val="400"/>
              </a:spcBef>
              <a:spcAft>
                <a:spcPts val="0"/>
              </a:spcAft>
              <a:buNone/>
            </a:pPr>
            <a:r>
              <a:rPr lang="en-GB" sz="2000">
                <a:latin typeface="Source Sans Pro"/>
                <a:ea typeface="Source Sans Pro"/>
                <a:cs typeface="Source Sans Pro"/>
                <a:sym typeface="Source Sans Pro"/>
              </a:rPr>
              <a:t>data@nbis.se</a:t>
            </a:r>
            <a:endParaRPr sz="2000">
              <a:latin typeface="Source Sans Pro"/>
              <a:ea typeface="Source Sans Pro"/>
              <a:cs typeface="Source Sans Pro"/>
              <a:sym typeface="Source Sans Pro"/>
            </a:endParaRPr>
          </a:p>
        </p:txBody>
      </p:sp>
      <p:sp>
        <p:nvSpPr>
          <p:cNvPr id="104" name="Google Shape;104;p22"/>
          <p:cNvSpPr txBox="1"/>
          <p:nvPr/>
        </p:nvSpPr>
        <p:spPr>
          <a:xfrm>
            <a:off x="96700" y="4727925"/>
            <a:ext cx="60357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4"/>
              </a:rPr>
              <a:t>https://nbisweden.github.io/module-open-science-dm-practices/index.html</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1"/>
          <p:cNvSpPr txBox="1"/>
          <p:nvPr>
            <p:ph type="title"/>
          </p:nvPr>
        </p:nvSpPr>
        <p:spPr>
          <a:xfrm>
            <a:off x="1521980" y="155463"/>
            <a:ext cx="5491500" cy="47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i="0" lang="en-GB" sz="2800" u="none" cap="none" strike="noStrike">
                <a:solidFill>
                  <a:schemeClr val="dk1"/>
                </a:solidFill>
                <a:latin typeface="Source Sans Pro"/>
                <a:ea typeface="Source Sans Pro"/>
                <a:cs typeface="Source Sans Pro"/>
                <a:sym typeface="Source Sans Pro"/>
              </a:rPr>
              <a:t>FAIR</a:t>
            </a:r>
            <a:endParaRPr/>
          </a:p>
        </p:txBody>
      </p:sp>
      <p:sp>
        <p:nvSpPr>
          <p:cNvPr id="187" name="Google Shape;187;p31"/>
          <p:cNvSpPr txBox="1"/>
          <p:nvPr>
            <p:ph idx="1" type="body"/>
          </p:nvPr>
        </p:nvSpPr>
        <p:spPr>
          <a:xfrm>
            <a:off x="307886" y="766680"/>
            <a:ext cx="8544000" cy="2785800"/>
          </a:xfrm>
          <a:prstGeom prst="rect">
            <a:avLst/>
          </a:prstGeom>
          <a:noFill/>
          <a:ln>
            <a:noFill/>
          </a:ln>
        </p:spPr>
        <p:txBody>
          <a:bodyPr anchorCtr="0" anchor="t" bIns="0" lIns="0" spcFirstLastPara="1" rIns="0" wrap="square" tIns="0">
            <a:noAutofit/>
          </a:bodyPr>
          <a:lstStyle/>
          <a:p>
            <a:pPr indent="-330200" lvl="0" marL="342900" marR="0" rtl="0" algn="l">
              <a:lnSpc>
                <a:spcPct val="100000"/>
              </a:lnSpc>
              <a:spcBef>
                <a:spcPts val="0"/>
              </a:spcBef>
              <a:spcAft>
                <a:spcPts val="0"/>
              </a:spcAft>
              <a:buClr>
                <a:schemeClr val="dk1"/>
              </a:buClr>
              <a:buSzPts val="2200"/>
              <a:buFont typeface="Arial"/>
              <a:buChar char="•"/>
            </a:pPr>
            <a:r>
              <a:rPr b="0" i="0" lang="en-GB" sz="2200" u="none" cap="none" strike="noStrike">
                <a:solidFill>
                  <a:schemeClr val="dk1"/>
                </a:solidFill>
                <a:latin typeface="Source Sans Pro"/>
                <a:ea typeface="Source Sans Pro"/>
                <a:cs typeface="Source Sans Pro"/>
                <a:sym typeface="Source Sans Pro"/>
              </a:rPr>
              <a:t>To be useful for others data should be</a:t>
            </a:r>
            <a:endParaRPr sz="1800"/>
          </a:p>
          <a:p>
            <a:pPr indent="-273050" lvl="1" marL="742950" marR="0" rtl="0" algn="l">
              <a:lnSpc>
                <a:spcPct val="100000"/>
              </a:lnSpc>
              <a:spcBef>
                <a:spcPts val="480"/>
              </a:spcBef>
              <a:spcAft>
                <a:spcPts val="0"/>
              </a:spcAft>
              <a:buClr>
                <a:schemeClr val="dk1"/>
              </a:buClr>
              <a:buSzPts val="2200"/>
              <a:buFont typeface="Arial"/>
              <a:buChar char="–"/>
            </a:pPr>
            <a:r>
              <a:rPr b="1" i="1" lang="en-GB" sz="2200" u="none" cap="none" strike="noStrike">
                <a:solidFill>
                  <a:schemeClr val="dk1"/>
                </a:solidFill>
                <a:latin typeface="Source Sans Pro"/>
                <a:ea typeface="Source Sans Pro"/>
                <a:cs typeface="Source Sans Pro"/>
                <a:sym typeface="Source Sans Pro"/>
              </a:rPr>
              <a:t>FAIR</a:t>
            </a:r>
            <a:r>
              <a:rPr b="0" i="0" lang="en-GB" sz="2200" u="none" cap="none" strike="noStrike">
                <a:solidFill>
                  <a:schemeClr val="dk1"/>
                </a:solidFill>
                <a:latin typeface="Source Sans Pro"/>
                <a:ea typeface="Source Sans Pro"/>
                <a:cs typeface="Source Sans Pro"/>
                <a:sym typeface="Source Sans Pro"/>
              </a:rPr>
              <a:t> - Findable, Accessible, Interoperable, and Reusable</a:t>
            </a:r>
            <a:br>
              <a:rPr b="0" i="0" lang="en-GB" sz="2200" u="none" cap="none" strike="noStrike">
                <a:solidFill>
                  <a:schemeClr val="dk1"/>
                </a:solidFill>
                <a:latin typeface="Source Sans Pro"/>
                <a:ea typeface="Source Sans Pro"/>
                <a:cs typeface="Source Sans Pro"/>
                <a:sym typeface="Source Sans Pro"/>
              </a:rPr>
            </a:br>
            <a:r>
              <a:rPr b="0" i="1" lang="en-GB" sz="2200" u="none" cap="none" strike="noStrike">
                <a:solidFill>
                  <a:schemeClr val="dk1"/>
                </a:solidFill>
                <a:latin typeface="Source Sans Pro"/>
                <a:ea typeface="Source Sans Pro"/>
                <a:cs typeface="Source Sans Pro"/>
                <a:sym typeface="Source Sans Pro"/>
              </a:rPr>
              <a:t>… for both Machines and Humans</a:t>
            </a:r>
            <a:endParaRPr b="0" i="0" sz="1800" u="none" cap="none" strike="noStrike">
              <a:solidFill>
                <a:schemeClr val="dk1"/>
              </a:solidFill>
              <a:latin typeface="Source Sans Pro"/>
              <a:ea typeface="Source Sans Pro"/>
              <a:cs typeface="Source Sans Pro"/>
              <a:sym typeface="Source Sans Pro"/>
            </a:endParaRPr>
          </a:p>
          <a:p>
            <a:pPr indent="0" lvl="0" marL="0" marR="0" rtl="0" algn="l">
              <a:lnSpc>
                <a:spcPct val="100000"/>
              </a:lnSpc>
              <a:spcBef>
                <a:spcPts val="1000"/>
              </a:spcBef>
              <a:spcAft>
                <a:spcPts val="0"/>
              </a:spcAft>
              <a:buClr>
                <a:schemeClr val="dk1"/>
              </a:buClr>
              <a:buSzPts val="1800"/>
              <a:buFont typeface="Arial"/>
              <a:buNone/>
            </a:pPr>
            <a:r>
              <a:rPr b="0" i="0" lang="en-GB" sz="1600" u="none" cap="none" strike="noStrike">
                <a:solidFill>
                  <a:schemeClr val="dk1"/>
                </a:solidFill>
                <a:latin typeface="Source Sans Pro"/>
                <a:ea typeface="Source Sans Pro"/>
                <a:cs typeface="Source Sans Pro"/>
                <a:sym typeface="Source Sans Pro"/>
              </a:rPr>
              <a:t>Wilkinson, Mark et al.</a:t>
            </a:r>
            <a:r>
              <a:rPr b="0" i="1" lang="en-GB" sz="1600" u="none" cap="none" strike="noStrike">
                <a:solidFill>
                  <a:schemeClr val="dk1"/>
                </a:solidFill>
                <a:latin typeface="Source Sans Pro"/>
                <a:ea typeface="Source Sans Pro"/>
                <a:cs typeface="Source Sans Pro"/>
                <a:sym typeface="Source Sans Pro"/>
              </a:rPr>
              <a:t> “The FAIR Guiding Principles for scientific data management and stewardship”</a:t>
            </a:r>
            <a:r>
              <a:rPr b="0" i="0" lang="en-GB" sz="1600" u="none" cap="none" strike="noStrike">
                <a:solidFill>
                  <a:schemeClr val="dk1"/>
                </a:solidFill>
                <a:latin typeface="Source Sans Pro"/>
                <a:ea typeface="Source Sans Pro"/>
                <a:cs typeface="Source Sans Pro"/>
                <a:sym typeface="Source Sans Pro"/>
              </a:rPr>
              <a:t>. Scientific Data 3, Article number: 160018 (2016) </a:t>
            </a:r>
            <a:r>
              <a:rPr b="0" i="0" lang="en-GB" sz="1600" u="sng" cap="none" strike="noStrike">
                <a:solidFill>
                  <a:schemeClr val="hlink"/>
                </a:solidFill>
                <a:latin typeface="Source Sans Pro"/>
                <a:ea typeface="Source Sans Pro"/>
                <a:cs typeface="Source Sans Pro"/>
                <a:sym typeface="Source Sans Pro"/>
                <a:hlinkClick r:id="rId3"/>
              </a:rPr>
              <a:t>http://dx.doi.org/10.1038/sdata.2016.18</a:t>
            </a:r>
            <a:endParaRPr b="0" i="0" sz="1600" u="none" cap="none" strike="noStrike">
              <a:solidFill>
                <a:schemeClr val="dk1"/>
              </a:solidFill>
              <a:latin typeface="Source Sans Pro"/>
              <a:ea typeface="Source Sans Pro"/>
              <a:cs typeface="Source Sans Pro"/>
              <a:sym typeface="Source Sans Pro"/>
            </a:endParaRPr>
          </a:p>
        </p:txBody>
      </p:sp>
      <p:grpSp>
        <p:nvGrpSpPr>
          <p:cNvPr id="188" name="Google Shape;188;p31"/>
          <p:cNvGrpSpPr/>
          <p:nvPr/>
        </p:nvGrpSpPr>
        <p:grpSpPr>
          <a:xfrm>
            <a:off x="523691" y="2642673"/>
            <a:ext cx="3349819" cy="2997181"/>
            <a:chOff x="5951538" y="960512"/>
            <a:chExt cx="2428109" cy="2172500"/>
          </a:xfrm>
        </p:grpSpPr>
        <p:pic>
          <p:nvPicPr>
            <p:cNvPr id="189" name="Google Shape;189;p31"/>
            <p:cNvPicPr preferRelativeResize="0"/>
            <p:nvPr/>
          </p:nvPicPr>
          <p:blipFill rotWithShape="1">
            <a:blip r:embed="rId4">
              <a:alphaModFix/>
            </a:blip>
            <a:srcRect b="0" l="0" r="0" t="0"/>
            <a:stretch/>
          </p:blipFill>
          <p:spPr>
            <a:xfrm>
              <a:off x="5951538" y="960512"/>
              <a:ext cx="2428109" cy="1902972"/>
            </a:xfrm>
            <a:prstGeom prst="rect">
              <a:avLst/>
            </a:prstGeom>
            <a:noFill/>
            <a:ln>
              <a:noFill/>
            </a:ln>
          </p:spPr>
        </p:pic>
        <p:sp>
          <p:nvSpPr>
            <p:cNvPr id="190" name="Google Shape;190;p31"/>
            <p:cNvSpPr/>
            <p:nvPr/>
          </p:nvSpPr>
          <p:spPr>
            <a:xfrm>
              <a:off x="6441897" y="2917612"/>
              <a:ext cx="1473600" cy="215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200"/>
                <a:buFont typeface="Arial"/>
                <a:buNone/>
              </a:pPr>
              <a:r>
                <a:rPr b="0" baseline="30000" i="0" lang="en-GB" sz="1200" u="none" cap="none" strike="noStrike">
                  <a:solidFill>
                    <a:srgbClr val="000000"/>
                  </a:solidFill>
                  <a:latin typeface="Arial"/>
                  <a:ea typeface="Arial"/>
                  <a:cs typeface="Arial"/>
                  <a:sym typeface="Arial"/>
                </a:rPr>
                <a:t>DOI: 10.1038/sdata.2016.18</a:t>
              </a:r>
              <a:endParaRPr b="0" i="0" sz="1200" u="none" cap="none" strike="noStrike">
                <a:solidFill>
                  <a:srgbClr val="000000"/>
                </a:solidFill>
                <a:latin typeface="Arial"/>
                <a:ea typeface="Arial"/>
                <a:cs typeface="Arial"/>
                <a:sym typeface="Arial"/>
              </a:endParaRPr>
            </a:p>
          </p:txBody>
        </p:sp>
      </p:grpSp>
      <p:pic>
        <p:nvPicPr>
          <p:cNvPr id="191" name="Google Shape;191;p31"/>
          <p:cNvPicPr preferRelativeResize="0"/>
          <p:nvPr/>
        </p:nvPicPr>
        <p:blipFill rotWithShape="1">
          <a:blip r:embed="rId5">
            <a:alphaModFix/>
          </a:blip>
          <a:srcRect b="0" l="0" r="0" t="0"/>
          <a:stretch/>
        </p:blipFill>
        <p:spPr>
          <a:xfrm>
            <a:off x="4768151" y="2642674"/>
            <a:ext cx="3817600" cy="2298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Findable</a:t>
            </a:r>
            <a:endParaRPr/>
          </a:p>
        </p:txBody>
      </p:sp>
      <p:sp>
        <p:nvSpPr>
          <p:cNvPr id="197" name="Google Shape;197;p32"/>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have a </a:t>
            </a:r>
            <a:r>
              <a:rPr b="1" lang="en-GB">
                <a:solidFill>
                  <a:srgbClr val="172B4D"/>
                </a:solidFill>
                <a:highlight>
                  <a:srgbClr val="FFFFFF"/>
                </a:highlight>
              </a:rPr>
              <a:t>globally unique persistent identifier</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e.g. a DOI, database accession number, etc</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Data are described by </a:t>
            </a:r>
            <a:r>
              <a:rPr b="1" lang="en-GB">
                <a:solidFill>
                  <a:srgbClr val="172B4D"/>
                </a:solidFill>
                <a:highlight>
                  <a:srgbClr val="FFFFFF"/>
                </a:highlight>
              </a:rPr>
              <a:t>metadata</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Information that explains the data</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Data and metadata are findable in a </a:t>
            </a:r>
            <a:r>
              <a:rPr b="1" lang="en-GB">
                <a:solidFill>
                  <a:srgbClr val="172B4D"/>
                </a:solidFill>
                <a:highlight>
                  <a:srgbClr val="FFFFFF"/>
                </a:highlight>
              </a:rPr>
              <a:t>search resource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There must be ways of searching for the data</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Accessible</a:t>
            </a:r>
            <a:endParaRPr/>
          </a:p>
        </p:txBody>
      </p:sp>
      <p:sp>
        <p:nvSpPr>
          <p:cNvPr id="203" name="Google Shape;203;p33"/>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is retrievable through a </a:t>
            </a:r>
            <a:r>
              <a:rPr b="1" lang="en-GB">
                <a:solidFill>
                  <a:srgbClr val="172B4D"/>
                </a:solidFill>
                <a:highlight>
                  <a:srgbClr val="FFFFFF"/>
                </a:highlight>
              </a:rPr>
              <a:t>standardised communication protocol</a:t>
            </a:r>
            <a:r>
              <a:rPr lang="en-GB">
                <a:solidFill>
                  <a:srgbClr val="172B4D"/>
                </a:solidFill>
                <a:highlight>
                  <a:srgbClr val="FFFFFF"/>
                </a:highlight>
              </a:rPr>
              <a:t> (open, free, allowing authentication &amp; authorisation where necessary)</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e.g. http, sftp, etc</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are accessible, </a:t>
            </a:r>
            <a:r>
              <a:rPr b="1" lang="en-GB">
                <a:solidFill>
                  <a:srgbClr val="172B4D"/>
                </a:solidFill>
                <a:highlight>
                  <a:srgbClr val="FFFFFF"/>
                </a:highlight>
              </a:rPr>
              <a:t>even if data is no longer available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Information about the data can be found even if data is no longer available</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Interoperable</a:t>
            </a:r>
            <a:endParaRPr/>
          </a:p>
        </p:txBody>
      </p:sp>
      <p:sp>
        <p:nvSpPr>
          <p:cNvPr id="209" name="Google Shape;209;p34"/>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Metadata use a formal, accessible, shared </a:t>
            </a:r>
            <a:r>
              <a:rPr b="1" lang="en-GB">
                <a:solidFill>
                  <a:srgbClr val="172B4D"/>
                </a:solidFill>
                <a:highlight>
                  <a:srgbClr val="FFFFFF"/>
                </a:highlight>
              </a:rPr>
              <a:t>language for knowledge representation</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Metadata is available in a form that even a computer can make use of</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use </a:t>
            </a:r>
            <a:r>
              <a:rPr b="1" lang="en-GB">
                <a:solidFill>
                  <a:srgbClr val="172B4D"/>
                </a:solidFill>
                <a:highlight>
                  <a:srgbClr val="FFFFFF"/>
                </a:highlight>
              </a:rPr>
              <a:t>vocabularies</a:t>
            </a:r>
            <a:r>
              <a:rPr lang="en-GB">
                <a:solidFill>
                  <a:srgbClr val="172B4D"/>
                </a:solidFill>
                <a:highlight>
                  <a:srgbClr val="FFFFFF"/>
                </a:highlight>
              </a:rPr>
              <a:t> that follow the FAIR principles</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Standardised ways of capturing information about the data (that are in themselves FAIR)</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include qualified </a:t>
            </a:r>
            <a:r>
              <a:rPr b="1" lang="en-GB">
                <a:solidFill>
                  <a:srgbClr val="172B4D"/>
                </a:solidFill>
                <a:highlight>
                  <a:srgbClr val="FFFFFF"/>
                </a:highlight>
              </a:rPr>
              <a:t>references</a:t>
            </a:r>
            <a:r>
              <a:rPr lang="en-GB">
                <a:solidFill>
                  <a:srgbClr val="172B4D"/>
                </a:solidFill>
                <a:highlight>
                  <a:srgbClr val="FFFFFF"/>
                </a:highlight>
              </a:rPr>
              <a:t> to other metadata</a:t>
            </a:r>
            <a:endParaRPr>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If the data relies on other data, there must be links to those</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Reusable</a:t>
            </a:r>
            <a:endParaRPr/>
          </a:p>
        </p:txBody>
      </p:sp>
      <p:sp>
        <p:nvSpPr>
          <p:cNvPr id="215" name="Google Shape;215;p35"/>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lnSpc>
                <a:spcPct val="115000"/>
              </a:lnSpc>
              <a:spcBef>
                <a:spcPts val="1800"/>
              </a:spcBef>
              <a:spcAft>
                <a:spcPts val="0"/>
              </a:spcAft>
              <a:buClr>
                <a:srgbClr val="172B4D"/>
              </a:buClr>
              <a:buSzPts val="2000"/>
              <a:buFont typeface="Roboto"/>
              <a:buChar char="●"/>
            </a:pPr>
            <a:r>
              <a:rPr lang="en-GB">
                <a:solidFill>
                  <a:srgbClr val="172B4D"/>
                </a:solidFill>
                <a:highlight>
                  <a:srgbClr val="FFFFFF"/>
                </a:highlight>
              </a:rPr>
              <a:t>Data have a clear </a:t>
            </a:r>
            <a:r>
              <a:rPr b="1" lang="en-GB">
                <a:solidFill>
                  <a:srgbClr val="172B4D"/>
                </a:solidFill>
                <a:highlight>
                  <a:srgbClr val="FFFFFF"/>
                </a:highlight>
              </a:rPr>
              <a:t>data usage license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It is obvious under what conditions the data can be reused</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are associated with </a:t>
            </a:r>
            <a:r>
              <a:rPr b="1" lang="en-GB">
                <a:solidFill>
                  <a:srgbClr val="172B4D"/>
                </a:solidFill>
                <a:highlight>
                  <a:srgbClr val="FFFFFF"/>
                </a:highlight>
              </a:rPr>
              <a:t>detailed provenance</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The metadata is detailed enough to understand for what research questions it is relevant to reuse</a:t>
            </a:r>
            <a:endParaRPr i="1">
              <a:solidFill>
                <a:srgbClr val="172B4D"/>
              </a:solidFill>
              <a:highlight>
                <a:srgbClr val="FFFFFF"/>
              </a:highlight>
            </a:endParaRPr>
          </a:p>
          <a:p>
            <a:pPr indent="-355600" lvl="0" marL="457200" rtl="0" algn="l">
              <a:lnSpc>
                <a:spcPct val="115000"/>
              </a:lnSpc>
              <a:spcBef>
                <a:spcPts val="1000"/>
              </a:spcBef>
              <a:spcAft>
                <a:spcPts val="0"/>
              </a:spcAft>
              <a:buClr>
                <a:srgbClr val="172B4D"/>
              </a:buClr>
              <a:buSzPts val="2000"/>
              <a:buFont typeface="Roboto"/>
              <a:buChar char="●"/>
            </a:pPr>
            <a:r>
              <a:rPr lang="en-GB">
                <a:solidFill>
                  <a:srgbClr val="172B4D"/>
                </a:solidFill>
                <a:highlight>
                  <a:srgbClr val="FFFFFF"/>
                </a:highlight>
              </a:rPr>
              <a:t>Metadata meet domain-relevant community </a:t>
            </a:r>
            <a:r>
              <a:rPr b="1" lang="en-GB">
                <a:solidFill>
                  <a:srgbClr val="172B4D"/>
                </a:solidFill>
                <a:highlight>
                  <a:srgbClr val="FFFFFF"/>
                </a:highlight>
              </a:rPr>
              <a:t>standards</a:t>
            </a:r>
            <a:endParaRPr b="1">
              <a:solidFill>
                <a:srgbClr val="172B4D"/>
              </a:solidFill>
              <a:highlight>
                <a:srgbClr val="FFFFFF"/>
              </a:highlight>
            </a:endParaRPr>
          </a:p>
          <a:p>
            <a:pPr indent="-355600" lvl="1" marL="914400" rtl="0" algn="l">
              <a:lnSpc>
                <a:spcPct val="115000"/>
              </a:lnSpc>
              <a:spcBef>
                <a:spcPts val="0"/>
              </a:spcBef>
              <a:spcAft>
                <a:spcPts val="0"/>
              </a:spcAft>
              <a:buClr>
                <a:srgbClr val="172B4D"/>
              </a:buClr>
              <a:buSzPts val="2000"/>
              <a:buFont typeface="Arial"/>
              <a:buChar char="○"/>
            </a:pPr>
            <a:r>
              <a:rPr i="1" lang="en-GB">
                <a:solidFill>
                  <a:srgbClr val="172B4D"/>
                </a:solidFill>
                <a:highlight>
                  <a:srgbClr val="FFFFFF"/>
                </a:highlight>
              </a:rPr>
              <a:t>Metadata is described according to existing standards in the research field</a:t>
            </a:r>
            <a:endParaRPr i="1">
              <a:solidFill>
                <a:srgbClr val="172B4D"/>
              </a:solidFill>
              <a:highlight>
                <a:srgbClr val="FFFFFF"/>
              </a:highlight>
            </a:endParaRPr>
          </a:p>
          <a:p>
            <a:pPr indent="0" lvl="0" marL="0" rtl="0" algn="l">
              <a:spcBef>
                <a:spcPts val="4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6"/>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FAIR</a:t>
            </a:r>
            <a:endParaRPr/>
          </a:p>
        </p:txBody>
      </p:sp>
      <p:sp>
        <p:nvSpPr>
          <p:cNvPr id="221" name="Google Shape;221;p36"/>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lang="en-GB"/>
              <a:t>Both humans and machines are intended users of data</a:t>
            </a:r>
            <a:endParaRPr/>
          </a:p>
          <a:p>
            <a:pPr indent="-355600" lvl="0" marL="457200" rtl="0" algn="l">
              <a:spcBef>
                <a:spcPts val="1000"/>
              </a:spcBef>
              <a:spcAft>
                <a:spcPts val="0"/>
              </a:spcAft>
              <a:buSzPts val="2000"/>
              <a:buChar char="•"/>
            </a:pPr>
            <a:r>
              <a:rPr lang="en-GB"/>
              <a:t>The principles are not necessarily about </a:t>
            </a:r>
            <a:r>
              <a:rPr i="1" lang="en-GB"/>
              <a:t>open</a:t>
            </a:r>
            <a:r>
              <a:rPr lang="en-GB"/>
              <a:t> data</a:t>
            </a:r>
            <a:endParaRPr/>
          </a:p>
          <a:p>
            <a:pPr indent="-355600" lvl="1" marL="914400" rtl="0" algn="l">
              <a:spcBef>
                <a:spcPts val="0"/>
              </a:spcBef>
              <a:spcAft>
                <a:spcPts val="0"/>
              </a:spcAft>
              <a:buSzPts val="2000"/>
              <a:buChar char="–"/>
            </a:pPr>
            <a:r>
              <a:rPr lang="en-GB"/>
              <a:t>“As open as possible, as closed as necessary”</a:t>
            </a:r>
            <a:endParaRPr/>
          </a:p>
          <a:p>
            <a:pPr indent="-355600" lvl="0" marL="457200" rtl="0" algn="l">
              <a:spcBef>
                <a:spcPts val="1000"/>
              </a:spcBef>
              <a:spcAft>
                <a:spcPts val="0"/>
              </a:spcAft>
              <a:buSzPts val="2000"/>
              <a:buChar char="•"/>
            </a:pPr>
            <a:r>
              <a:rPr lang="en-GB"/>
              <a:t>FAIRness is not something absolute</a:t>
            </a:r>
            <a:endParaRPr/>
          </a:p>
          <a:p>
            <a:pPr indent="-355600" lvl="1" marL="914400" rtl="0" algn="l">
              <a:spcBef>
                <a:spcPts val="0"/>
              </a:spcBef>
              <a:spcAft>
                <a:spcPts val="0"/>
              </a:spcAft>
              <a:buSzPts val="2000"/>
              <a:buChar char="–"/>
            </a:pPr>
            <a:r>
              <a:rPr lang="en-GB"/>
              <a:t>Different levels of FAIR maturity</a:t>
            </a:r>
            <a:endParaRPr/>
          </a:p>
          <a:p>
            <a:pPr indent="-355600" lvl="0" marL="457200" rtl="0" algn="l">
              <a:spcBef>
                <a:spcPts val="1000"/>
              </a:spcBef>
              <a:spcAft>
                <a:spcPts val="1000"/>
              </a:spcAft>
              <a:buSzPts val="2000"/>
              <a:buChar char="•"/>
            </a:pPr>
            <a:r>
              <a:rPr lang="en-GB"/>
              <a:t>FAIR does not enforce any particular technical standards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37"/>
          <p:cNvPicPr preferRelativeResize="0"/>
          <p:nvPr/>
        </p:nvPicPr>
        <p:blipFill>
          <a:blip r:embed="rId3">
            <a:alphaModFix/>
          </a:blip>
          <a:stretch>
            <a:fillRect/>
          </a:stretch>
        </p:blipFill>
        <p:spPr>
          <a:xfrm>
            <a:off x="1521975" y="1327875"/>
            <a:ext cx="5677050" cy="2961500"/>
          </a:xfrm>
          <a:prstGeom prst="rect">
            <a:avLst/>
          </a:prstGeom>
          <a:noFill/>
          <a:ln>
            <a:noFill/>
          </a:ln>
        </p:spPr>
      </p:pic>
      <p:sp>
        <p:nvSpPr>
          <p:cNvPr id="227" name="Google Shape;227;p37"/>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When to be FAIR?</a:t>
            </a:r>
            <a:endParaRPr/>
          </a:p>
        </p:txBody>
      </p:sp>
      <p:sp>
        <p:nvSpPr>
          <p:cNvPr id="228" name="Google Shape;228;p37"/>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lang="en-GB" sz="2500"/>
              <a:t>FAIR at source?</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i="1" sz="2500"/>
          </a:p>
          <a:p>
            <a:pPr indent="0" lvl="0" marL="0" rtl="0" algn="ctr">
              <a:spcBef>
                <a:spcPts val="400"/>
              </a:spcBef>
              <a:spcAft>
                <a:spcPts val="0"/>
              </a:spcAft>
              <a:buNone/>
            </a:pPr>
            <a:r>
              <a:rPr b="1" i="1" lang="en-GB" sz="2900"/>
              <a:t>Research happens...</a:t>
            </a:r>
            <a:endParaRPr b="1" i="1" sz="29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l">
              <a:spcBef>
                <a:spcPts val="400"/>
              </a:spcBef>
              <a:spcAft>
                <a:spcPts val="0"/>
              </a:spcAft>
              <a:buNone/>
            </a:pPr>
            <a:r>
              <a:t/>
            </a:r>
            <a:endParaRPr sz="2500"/>
          </a:p>
          <a:p>
            <a:pPr indent="0" lvl="0" marL="0" rtl="0" algn="r">
              <a:spcBef>
                <a:spcPts val="400"/>
              </a:spcBef>
              <a:spcAft>
                <a:spcPts val="0"/>
              </a:spcAft>
              <a:buNone/>
            </a:pPr>
            <a:r>
              <a:rPr lang="en-GB" sz="2500"/>
              <a:t>Retroactively?</a:t>
            </a:r>
            <a:endParaRPr sz="2500"/>
          </a:p>
        </p:txBody>
      </p:sp>
      <p:sp>
        <p:nvSpPr>
          <p:cNvPr id="229" name="Google Shape;229;p37"/>
          <p:cNvSpPr txBox="1"/>
          <p:nvPr/>
        </p:nvSpPr>
        <p:spPr>
          <a:xfrm rot="-5400000">
            <a:off x="6933525" y="3632325"/>
            <a:ext cx="712200" cy="3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000">
                <a:solidFill>
                  <a:srgbClr val="666666"/>
                </a:solidFill>
              </a:rPr>
              <a:t>© </a:t>
            </a:r>
            <a:r>
              <a:rPr lang="en-GB" sz="1000" u="sng">
                <a:solidFill>
                  <a:srgbClr val="3D85C6"/>
                </a:solidFill>
                <a:hlinkClick r:id="rId4">
                  <a:extLst>
                    <a:ext uri="{A12FA001-AC4F-418D-AE19-62706E023703}">
                      <ahyp:hlinkClr val="tx"/>
                    </a:ext>
                  </a:extLst>
                </a:hlinkClick>
              </a:rPr>
              <a:t>rassco</a:t>
            </a:r>
            <a:endParaRPr sz="1000">
              <a:solidFill>
                <a:srgbClr val="3D85C6"/>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8"/>
          <p:cNvSpPr txBox="1"/>
          <p:nvPr>
            <p:ph type="title"/>
          </p:nvPr>
        </p:nvSpPr>
        <p:spPr>
          <a:xfrm>
            <a:off x="13695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2600"/>
              <a:t>Good Data Management Practices</a:t>
            </a:r>
            <a:endParaRPr sz="2600"/>
          </a:p>
        </p:txBody>
      </p:sp>
      <p:sp>
        <p:nvSpPr>
          <p:cNvPr id="235" name="Google Shape;235;p38"/>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b="1" lang="en-GB"/>
              <a:t>Data Management Plans</a:t>
            </a:r>
            <a:r>
              <a:rPr lang="en-GB"/>
              <a:t>, to do your thinking ahead of time</a:t>
            </a:r>
            <a:endParaRPr/>
          </a:p>
          <a:p>
            <a:pPr indent="-355600" lvl="0" marL="457200" rtl="0" algn="l">
              <a:spcBef>
                <a:spcPts val="1000"/>
              </a:spcBef>
              <a:spcAft>
                <a:spcPts val="0"/>
              </a:spcAft>
              <a:buSzPts val="2000"/>
              <a:buChar char="•"/>
            </a:pPr>
            <a:r>
              <a:rPr b="1" lang="en-GB"/>
              <a:t>Using standard metadata descriptions</a:t>
            </a:r>
            <a:r>
              <a:rPr lang="en-GB"/>
              <a:t>, to clearly define your data</a:t>
            </a:r>
            <a:endParaRPr/>
          </a:p>
          <a:p>
            <a:pPr indent="-355600" lvl="0" marL="457200" rtl="0" algn="l">
              <a:spcBef>
                <a:spcPts val="1000"/>
              </a:spcBef>
              <a:spcAft>
                <a:spcPts val="0"/>
              </a:spcAft>
              <a:buSzPts val="2000"/>
              <a:buChar char="•"/>
            </a:pPr>
            <a:r>
              <a:rPr b="1" lang="en-GB"/>
              <a:t>Organising your analysis</a:t>
            </a:r>
            <a:r>
              <a:rPr lang="en-GB"/>
              <a:t>, so you and others can understand what you have done</a:t>
            </a:r>
            <a:endParaRPr/>
          </a:p>
          <a:p>
            <a:pPr indent="-355600" lvl="0" marL="457200" rtl="0" algn="l">
              <a:spcBef>
                <a:spcPts val="1000"/>
              </a:spcBef>
              <a:spcAft>
                <a:spcPts val="0"/>
              </a:spcAft>
              <a:buSzPts val="2000"/>
              <a:buChar char="•"/>
            </a:pPr>
            <a:r>
              <a:rPr b="1" lang="en-GB"/>
              <a:t>Use versioning control</a:t>
            </a:r>
            <a:r>
              <a:rPr lang="en-GB"/>
              <a:t> to keep track of changes you do</a:t>
            </a:r>
            <a:endParaRPr/>
          </a:p>
          <a:p>
            <a:pPr indent="-355600" lvl="0" marL="457200" rtl="0" algn="l">
              <a:spcBef>
                <a:spcPts val="1000"/>
              </a:spcBef>
              <a:spcAft>
                <a:spcPts val="0"/>
              </a:spcAft>
              <a:buSzPts val="2000"/>
              <a:buChar char="•"/>
            </a:pPr>
            <a:r>
              <a:rPr b="1" lang="en-GB"/>
              <a:t>Clean up metadata and data</a:t>
            </a:r>
            <a:r>
              <a:rPr lang="en-GB"/>
              <a:t> to be consistent with the standards you have chosen</a:t>
            </a:r>
            <a:endParaRPr/>
          </a:p>
          <a:p>
            <a:pPr indent="-355600" lvl="0" marL="457200" rtl="0" algn="l">
              <a:spcBef>
                <a:spcPts val="1000"/>
              </a:spcBef>
              <a:spcAft>
                <a:spcPts val="0"/>
              </a:spcAft>
              <a:buSzPts val="2000"/>
              <a:buChar char="•"/>
            </a:pPr>
            <a:r>
              <a:rPr b="1" lang="en-GB"/>
              <a:t>Submit your data to international public repositories</a:t>
            </a:r>
            <a:r>
              <a:rPr lang="en-GB"/>
              <a:t>, so others can find and reuse your data</a:t>
            </a:r>
            <a:endParaRPr/>
          </a:p>
          <a:p>
            <a:pPr indent="-355600" lvl="0" marL="457200" rtl="0" algn="l">
              <a:spcBef>
                <a:spcPts val="1000"/>
              </a:spcBef>
              <a:spcAft>
                <a:spcPts val="0"/>
              </a:spcAft>
              <a:buSzPts val="2000"/>
              <a:buChar char="•"/>
            </a:pPr>
            <a:r>
              <a:rPr b="1" lang="en-GB"/>
              <a:t>Use scripted analysis of your data</a:t>
            </a:r>
            <a:r>
              <a:rPr lang="en-GB"/>
              <a:t>, that can be understood by others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9"/>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t/>
            </a:r>
            <a:endParaRPr/>
          </a:p>
        </p:txBody>
      </p:sp>
      <p:sp>
        <p:nvSpPr>
          <p:cNvPr id="241" name="Google Shape;241;p39"/>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ctr">
              <a:spcBef>
                <a:spcPts val="400"/>
              </a:spcBef>
              <a:spcAft>
                <a:spcPts val="0"/>
              </a:spcAft>
              <a:buNone/>
            </a:pPr>
            <a:r>
              <a:rPr b="1" lang="en-GB" sz="3000"/>
              <a:t>What data management practices do you apply in your research projects today?</a:t>
            </a:r>
            <a:endParaRPr b="1" sz="3000"/>
          </a:p>
        </p:txBody>
      </p:sp>
      <p:pic>
        <p:nvPicPr>
          <p:cNvPr id="242" name="Google Shape;242;p39"/>
          <p:cNvPicPr preferRelativeResize="0"/>
          <p:nvPr/>
        </p:nvPicPr>
        <p:blipFill>
          <a:blip r:embed="rId3">
            <a:alphaModFix/>
          </a:blip>
          <a:stretch>
            <a:fillRect/>
          </a:stretch>
        </p:blipFill>
        <p:spPr>
          <a:xfrm>
            <a:off x="1525776" y="1871775"/>
            <a:ext cx="4445400" cy="3205124"/>
          </a:xfrm>
          <a:prstGeom prst="rect">
            <a:avLst/>
          </a:prstGeom>
          <a:noFill/>
          <a:ln>
            <a:noFill/>
          </a:ln>
        </p:spPr>
      </p:pic>
      <p:sp>
        <p:nvSpPr>
          <p:cNvPr id="243" name="Google Shape;243;p39"/>
          <p:cNvSpPr txBox="1"/>
          <p:nvPr/>
        </p:nvSpPr>
        <p:spPr>
          <a:xfrm>
            <a:off x="6062700" y="4430400"/>
            <a:ext cx="3044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000"/>
              <a:t>Borghi, J. (2018). Support your Data. University of California Curation Center (UC3).</a:t>
            </a:r>
            <a:r>
              <a:rPr lang="en-GB" sz="1000"/>
              <a:t> </a:t>
            </a:r>
            <a:r>
              <a:rPr lang="en-GB" sz="1000" u="sng">
                <a:solidFill>
                  <a:schemeClr val="hlink"/>
                </a:solidFill>
                <a:hlinkClick r:id="rId4"/>
              </a:rPr>
              <a:t>https://uc3.cdlib.org/2018/01/11/support-your-data/</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40"/>
          <p:cNvPicPr preferRelativeResize="0"/>
          <p:nvPr/>
        </p:nvPicPr>
        <p:blipFill rotWithShape="1">
          <a:blip r:embed="rId3">
            <a:alphaModFix/>
          </a:blip>
          <a:srcRect b="0" l="0" r="0" t="0"/>
          <a:stretch/>
        </p:blipFill>
        <p:spPr>
          <a:xfrm>
            <a:off x="7226037" y="4320899"/>
            <a:ext cx="1868480" cy="547202"/>
          </a:xfrm>
          <a:prstGeom prst="rect">
            <a:avLst/>
          </a:prstGeom>
          <a:noFill/>
          <a:ln>
            <a:noFill/>
          </a:ln>
        </p:spPr>
      </p:pic>
      <p:sp>
        <p:nvSpPr>
          <p:cNvPr id="249" name="Google Shape;249;p40"/>
          <p:cNvSpPr txBox="1"/>
          <p:nvPr>
            <p:ph idx="1" type="body"/>
          </p:nvPr>
        </p:nvSpPr>
        <p:spPr>
          <a:xfrm>
            <a:off x="341747" y="923701"/>
            <a:ext cx="4180500" cy="3670800"/>
          </a:xfrm>
          <a:prstGeom prst="rect">
            <a:avLst/>
          </a:prstGeom>
          <a:noFill/>
          <a:ln>
            <a:noFill/>
          </a:ln>
        </p:spPr>
        <p:txBody>
          <a:bodyPr anchorCtr="0" anchor="t" bIns="0" lIns="0" spcFirstLastPara="1" rIns="0" wrap="square" tIns="0">
            <a:noAutofit/>
          </a:bodyPr>
          <a:lstStyle/>
          <a:p>
            <a:pPr indent="-355600" lvl="0" marL="457200" marR="0" rtl="0" algn="l">
              <a:lnSpc>
                <a:spcPct val="100000"/>
              </a:lnSpc>
              <a:spcBef>
                <a:spcPts val="400"/>
              </a:spcBef>
              <a:spcAft>
                <a:spcPts val="0"/>
              </a:spcAft>
              <a:buClr>
                <a:schemeClr val="dk1"/>
              </a:buClr>
              <a:buSzPts val="2000"/>
              <a:buFont typeface="Arial"/>
              <a:buChar char="•"/>
            </a:pPr>
            <a:r>
              <a:rPr lang="en-GB"/>
              <a:t>Policymakers are </a:t>
            </a:r>
            <a:r>
              <a:rPr b="1" lang="en-GB"/>
              <a:t>pushing </a:t>
            </a:r>
            <a:br>
              <a:rPr b="1" lang="en-GB"/>
            </a:br>
            <a:r>
              <a:rPr b="1" lang="en-GB"/>
              <a:t>for research data to be made available</a:t>
            </a:r>
            <a:r>
              <a:rPr lang="en-GB"/>
              <a:t> as openly as possible</a:t>
            </a:r>
            <a:endParaRPr/>
          </a:p>
          <a:p>
            <a:pPr indent="-355600" lvl="0" marL="457200" rtl="0" algn="l">
              <a:lnSpc>
                <a:spcPct val="100000"/>
              </a:lnSpc>
              <a:spcBef>
                <a:spcPts val="1000"/>
              </a:spcBef>
              <a:spcAft>
                <a:spcPts val="0"/>
              </a:spcAft>
              <a:buSzPts val="2000"/>
              <a:buChar char="•"/>
            </a:pPr>
            <a:r>
              <a:rPr lang="en-GB"/>
              <a:t>Big investments are being made in </a:t>
            </a:r>
            <a:r>
              <a:rPr b="1" lang="en-GB"/>
              <a:t>infrastructure and skills for data sharing and reuse</a:t>
            </a:r>
            <a:endParaRPr/>
          </a:p>
          <a:p>
            <a:pPr indent="-355600" lvl="0" marL="457200" rtl="0" algn="l">
              <a:lnSpc>
                <a:spcPct val="100000"/>
              </a:lnSpc>
              <a:spcBef>
                <a:spcPts val="1000"/>
              </a:spcBef>
              <a:spcAft>
                <a:spcPts val="0"/>
              </a:spcAft>
              <a:buSzPts val="2000"/>
              <a:buChar char="•"/>
            </a:pPr>
            <a:r>
              <a:rPr lang="en-GB"/>
              <a:t>Some motivating factors</a:t>
            </a:r>
            <a:endParaRPr/>
          </a:p>
          <a:p>
            <a:pPr indent="-233362" lvl="1" marL="722312" rtl="0" algn="l">
              <a:lnSpc>
                <a:spcPct val="100000"/>
              </a:lnSpc>
              <a:spcBef>
                <a:spcPts val="400"/>
              </a:spcBef>
              <a:spcAft>
                <a:spcPts val="0"/>
              </a:spcAft>
              <a:buSzPts val="2000"/>
              <a:buChar char="–"/>
            </a:pPr>
            <a:r>
              <a:rPr lang="en-GB"/>
              <a:t>Democratic principles</a:t>
            </a:r>
            <a:endParaRPr/>
          </a:p>
          <a:p>
            <a:pPr indent="-233362" lvl="1" marL="722312" rtl="0" algn="l">
              <a:lnSpc>
                <a:spcPct val="100000"/>
              </a:lnSpc>
              <a:spcBef>
                <a:spcPts val="400"/>
              </a:spcBef>
              <a:spcAft>
                <a:spcPts val="0"/>
              </a:spcAft>
              <a:buSzPts val="2000"/>
              <a:buChar char="–"/>
            </a:pPr>
            <a:r>
              <a:rPr lang="en-GB"/>
              <a:t>Good research practices</a:t>
            </a:r>
            <a:endParaRPr/>
          </a:p>
          <a:p>
            <a:pPr indent="-233362" lvl="1" marL="722312" rtl="0" algn="l">
              <a:lnSpc>
                <a:spcPct val="100000"/>
              </a:lnSpc>
              <a:spcBef>
                <a:spcPts val="400"/>
              </a:spcBef>
              <a:spcAft>
                <a:spcPts val="0"/>
              </a:spcAft>
              <a:buSzPts val="2000"/>
              <a:buChar char="–"/>
            </a:pPr>
            <a:r>
              <a:rPr lang="en-GB"/>
              <a:t>Societal and academic impact</a:t>
            </a:r>
            <a:endParaRPr/>
          </a:p>
        </p:txBody>
      </p:sp>
      <p:sp>
        <p:nvSpPr>
          <p:cNvPr id="250" name="Google Shape;250;p40"/>
          <p:cNvSpPr txBox="1"/>
          <p:nvPr>
            <p:ph type="title"/>
          </p:nvPr>
        </p:nvSpPr>
        <p:spPr>
          <a:xfrm>
            <a:off x="1330036" y="155575"/>
            <a:ext cx="5591400" cy="474600"/>
          </a:xfrm>
          <a:prstGeom prst="rect">
            <a:avLst/>
          </a:prstGeom>
          <a:noFill/>
          <a:ln>
            <a:noFill/>
          </a:ln>
        </p:spPr>
        <p:txBody>
          <a:bodyPr anchorCtr="0" anchor="t" bIns="0" lIns="0" spcFirstLastPara="1" rIns="0" wrap="square" tIns="90000">
            <a:noAutofit/>
          </a:bodyPr>
          <a:lstStyle/>
          <a:p>
            <a:pPr indent="0" lvl="0" marL="0" marR="0" rtl="0" algn="ctr">
              <a:lnSpc>
                <a:spcPct val="100000"/>
              </a:lnSpc>
              <a:spcBef>
                <a:spcPts val="0"/>
              </a:spcBef>
              <a:spcAft>
                <a:spcPts val="0"/>
              </a:spcAft>
              <a:buClr>
                <a:schemeClr val="dk1"/>
              </a:buClr>
              <a:buSzPts val="2800"/>
              <a:buFont typeface="Arial"/>
              <a:buNone/>
            </a:pPr>
            <a:r>
              <a:rPr lang="en-GB"/>
              <a:t>The Political Landscape</a:t>
            </a:r>
            <a:endParaRPr/>
          </a:p>
        </p:txBody>
      </p:sp>
      <p:pic>
        <p:nvPicPr>
          <p:cNvPr id="251" name="Google Shape;251;p40"/>
          <p:cNvPicPr preferRelativeResize="0"/>
          <p:nvPr/>
        </p:nvPicPr>
        <p:blipFill rotWithShape="1">
          <a:blip r:embed="rId4">
            <a:alphaModFix/>
          </a:blip>
          <a:srcRect b="0" l="0" r="0" t="0"/>
          <a:stretch/>
        </p:blipFill>
        <p:spPr>
          <a:xfrm>
            <a:off x="4476950" y="4280930"/>
            <a:ext cx="1604735" cy="605261"/>
          </a:xfrm>
          <a:prstGeom prst="rect">
            <a:avLst/>
          </a:prstGeom>
          <a:noFill/>
          <a:ln>
            <a:noFill/>
          </a:ln>
        </p:spPr>
      </p:pic>
      <p:grpSp>
        <p:nvGrpSpPr>
          <p:cNvPr id="252" name="Google Shape;252;p40"/>
          <p:cNvGrpSpPr/>
          <p:nvPr/>
        </p:nvGrpSpPr>
        <p:grpSpPr>
          <a:xfrm>
            <a:off x="4839774" y="2557989"/>
            <a:ext cx="4163405" cy="1529664"/>
            <a:chOff x="4839774" y="858141"/>
            <a:chExt cx="4163405" cy="1529664"/>
          </a:xfrm>
        </p:grpSpPr>
        <p:grpSp>
          <p:nvGrpSpPr>
            <p:cNvPr id="253" name="Google Shape;253;p40"/>
            <p:cNvGrpSpPr/>
            <p:nvPr/>
          </p:nvGrpSpPr>
          <p:grpSpPr>
            <a:xfrm>
              <a:off x="4839774" y="858141"/>
              <a:ext cx="4163405" cy="1529664"/>
              <a:chOff x="4433648" y="2217898"/>
              <a:chExt cx="4163405" cy="1529664"/>
            </a:xfrm>
          </p:grpSpPr>
          <p:sp>
            <p:nvSpPr>
              <p:cNvPr id="254" name="Google Shape;254;p40"/>
              <p:cNvSpPr/>
              <p:nvPr/>
            </p:nvSpPr>
            <p:spPr>
              <a:xfrm>
                <a:off x="4763653" y="2424262"/>
                <a:ext cx="3833400" cy="1323300"/>
              </a:xfrm>
              <a:prstGeom prst="rect">
                <a:avLst/>
              </a:prstGeom>
              <a:noFill/>
              <a:ln>
                <a:noFill/>
              </a:ln>
            </p:spPr>
            <p:txBody>
              <a:bodyPr anchorCtr="0" anchor="t" bIns="45700" lIns="91425" spcFirstLastPara="1" rIns="91425" wrap="square" tIns="45700">
                <a:noAutofit/>
              </a:bodyPr>
              <a:lstStyle/>
              <a:p>
                <a:pPr indent="-11112" lvl="1" marL="11112" marR="0" rtl="0" algn="l">
                  <a:lnSpc>
                    <a:spcPct val="100000"/>
                  </a:lnSpc>
                  <a:spcBef>
                    <a:spcPts val="0"/>
                  </a:spcBef>
                  <a:spcAft>
                    <a:spcPts val="0"/>
                  </a:spcAft>
                  <a:buClr>
                    <a:srgbClr val="000000"/>
                  </a:buClr>
                  <a:buSzPts val="2000"/>
                  <a:buFont typeface="Arial"/>
                  <a:buNone/>
                </a:pPr>
                <a:r>
                  <a:rPr b="1" i="1" lang="en-GB" sz="2000" u="none" cap="none" strike="noStrike">
                    <a:solidFill>
                      <a:srgbClr val="000000"/>
                    </a:solidFill>
                    <a:latin typeface="Arial"/>
                    <a:ea typeface="Arial"/>
                    <a:cs typeface="Arial"/>
                    <a:sym typeface="Arial"/>
                  </a:rPr>
                  <a:t>FAIR</a:t>
                </a:r>
                <a:r>
                  <a:rPr b="0" i="1" lang="en-GB" sz="2000" u="none" cap="none" strike="noStrike">
                    <a:solidFill>
                      <a:srgbClr val="000000"/>
                    </a:solidFill>
                    <a:latin typeface="Arial"/>
                    <a:ea typeface="Arial"/>
                    <a:cs typeface="Arial"/>
                    <a:sym typeface="Arial"/>
                  </a:rPr>
                  <a:t> […] </a:t>
                </a:r>
                <a:r>
                  <a:rPr b="1" i="1" lang="en-GB" sz="2000" u="none" cap="none" strike="noStrike">
                    <a:solidFill>
                      <a:srgbClr val="000000"/>
                    </a:solidFill>
                    <a:latin typeface="Arial"/>
                    <a:ea typeface="Arial"/>
                    <a:cs typeface="Arial"/>
                    <a:sym typeface="Arial"/>
                  </a:rPr>
                  <a:t>open data sharing </a:t>
                </a:r>
                <a:br>
                  <a:rPr b="1" i="1" lang="en-GB" sz="2000" u="none" cap="none" strike="noStrike">
                    <a:solidFill>
                      <a:srgbClr val="000000"/>
                    </a:solidFill>
                    <a:latin typeface="Arial"/>
                    <a:ea typeface="Arial"/>
                    <a:cs typeface="Arial"/>
                    <a:sym typeface="Arial"/>
                  </a:rPr>
                </a:br>
                <a:r>
                  <a:rPr b="1" i="1" lang="en-GB" sz="2000" u="none" cap="none" strike="noStrike">
                    <a:solidFill>
                      <a:srgbClr val="000000"/>
                    </a:solidFill>
                    <a:latin typeface="Arial"/>
                    <a:ea typeface="Arial"/>
                    <a:cs typeface="Arial"/>
                    <a:sym typeface="Arial"/>
                  </a:rPr>
                  <a:t>should become the default </a:t>
                </a:r>
                <a:br>
                  <a:rPr b="1" i="1" lang="en-GB" sz="2000" u="none" cap="none" strike="noStrike">
                    <a:solidFill>
                      <a:srgbClr val="000000"/>
                    </a:solidFill>
                    <a:latin typeface="Arial"/>
                    <a:ea typeface="Arial"/>
                    <a:cs typeface="Arial"/>
                    <a:sym typeface="Arial"/>
                  </a:rPr>
                </a:br>
                <a:r>
                  <a:rPr b="0" i="1" lang="en-GB" sz="2000" u="none" cap="none" strike="noStrike">
                    <a:solidFill>
                      <a:srgbClr val="000000"/>
                    </a:solidFill>
                    <a:latin typeface="Arial"/>
                    <a:ea typeface="Arial"/>
                    <a:cs typeface="Arial"/>
                    <a:sym typeface="Arial"/>
                  </a:rPr>
                  <a:t>for the results of EU-funded scientific research</a:t>
                </a:r>
                <a:endParaRPr/>
              </a:p>
            </p:txBody>
          </p:sp>
          <p:sp>
            <p:nvSpPr>
              <p:cNvPr id="255" name="Google Shape;255;p40"/>
              <p:cNvSpPr txBox="1"/>
              <p:nvPr/>
            </p:nvSpPr>
            <p:spPr>
              <a:xfrm>
                <a:off x="4433648" y="2217898"/>
                <a:ext cx="4923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7200" u="none" cap="none" strike="noStrike">
                    <a:solidFill>
                      <a:srgbClr val="000000"/>
                    </a:solidFill>
                    <a:latin typeface="Arial"/>
                    <a:ea typeface="Arial"/>
                    <a:cs typeface="Arial"/>
                    <a:sym typeface="Arial"/>
                  </a:rPr>
                  <a:t>“</a:t>
                </a:r>
                <a:endParaRPr/>
              </a:p>
            </p:txBody>
          </p:sp>
        </p:grpSp>
        <p:sp>
          <p:nvSpPr>
            <p:cNvPr id="256" name="Google Shape;256;p40"/>
            <p:cNvSpPr/>
            <p:nvPr/>
          </p:nvSpPr>
          <p:spPr>
            <a:xfrm>
              <a:off x="5162913" y="876171"/>
              <a:ext cx="2605200" cy="3078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The EU’s Open Science policy</a:t>
              </a:r>
              <a:endParaRPr/>
            </a:p>
          </p:txBody>
        </p:sp>
      </p:grpSp>
      <p:grpSp>
        <p:nvGrpSpPr>
          <p:cNvPr id="257" name="Google Shape;257;p40"/>
          <p:cNvGrpSpPr/>
          <p:nvPr/>
        </p:nvGrpSpPr>
        <p:grpSpPr>
          <a:xfrm>
            <a:off x="4839774" y="1003037"/>
            <a:ext cx="4518605" cy="1477654"/>
            <a:chOff x="4839774" y="1003037"/>
            <a:chExt cx="4518605" cy="1477654"/>
          </a:xfrm>
        </p:grpSpPr>
        <p:grpSp>
          <p:nvGrpSpPr>
            <p:cNvPr id="258" name="Google Shape;258;p40"/>
            <p:cNvGrpSpPr/>
            <p:nvPr/>
          </p:nvGrpSpPr>
          <p:grpSpPr>
            <a:xfrm>
              <a:off x="4839774" y="1003037"/>
              <a:ext cx="4518605" cy="1271204"/>
              <a:chOff x="4839774" y="2569972"/>
              <a:chExt cx="4518605" cy="1271204"/>
            </a:xfrm>
          </p:grpSpPr>
          <p:sp>
            <p:nvSpPr>
              <p:cNvPr id="259" name="Google Shape;259;p40"/>
              <p:cNvSpPr/>
              <p:nvPr/>
            </p:nvSpPr>
            <p:spPr>
              <a:xfrm>
                <a:off x="5162913" y="2569972"/>
                <a:ext cx="2983500" cy="3078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Swedish Research Bill 2021–2024*</a:t>
                </a:r>
                <a:endParaRPr/>
              </a:p>
            </p:txBody>
          </p:sp>
          <p:grpSp>
            <p:nvGrpSpPr>
              <p:cNvPr id="260" name="Google Shape;260;p40"/>
              <p:cNvGrpSpPr/>
              <p:nvPr/>
            </p:nvGrpSpPr>
            <p:grpSpPr>
              <a:xfrm>
                <a:off x="4839774" y="2622567"/>
                <a:ext cx="4518605" cy="1218609"/>
                <a:chOff x="4433648" y="1066274"/>
                <a:chExt cx="4518605" cy="1218609"/>
              </a:xfrm>
            </p:grpSpPr>
            <p:sp>
              <p:nvSpPr>
                <p:cNvPr id="261" name="Google Shape;261;p40"/>
                <p:cNvSpPr txBox="1"/>
                <p:nvPr/>
              </p:nvSpPr>
              <p:spPr>
                <a:xfrm>
                  <a:off x="4763653" y="1269083"/>
                  <a:ext cx="4188600" cy="1015800"/>
                </a:xfrm>
                <a:prstGeom prst="rect">
                  <a:avLst/>
                </a:prstGeom>
                <a:noFill/>
                <a:ln>
                  <a:noFill/>
                </a:ln>
              </p:spPr>
              <p:txBody>
                <a:bodyPr anchorCtr="0" anchor="t" bIns="45700" lIns="91425" spcFirstLastPara="1" rIns="91425" wrap="square" tIns="45700">
                  <a:spAutoFit/>
                </a:bodyPr>
                <a:lstStyle/>
                <a:p>
                  <a:pPr indent="-11112" lvl="0" marL="11112" marR="0" rtl="0" algn="l">
                    <a:lnSpc>
                      <a:spcPct val="100000"/>
                    </a:lnSpc>
                    <a:spcBef>
                      <a:spcPts val="0"/>
                    </a:spcBef>
                    <a:spcAft>
                      <a:spcPts val="0"/>
                    </a:spcAft>
                    <a:buNone/>
                  </a:pPr>
                  <a:r>
                    <a:rPr b="0" i="1" lang="en-GB" sz="2000" u="none" cap="none" strike="noStrike">
                      <a:solidFill>
                        <a:srgbClr val="000000"/>
                      </a:solidFill>
                      <a:latin typeface="Arial"/>
                      <a:ea typeface="Arial"/>
                      <a:cs typeface="Arial"/>
                      <a:sym typeface="Arial"/>
                    </a:rPr>
                    <a:t>[…] research data shall be made accessible as </a:t>
                  </a:r>
                  <a:r>
                    <a:rPr b="1" i="1" lang="en-GB" sz="2000" u="none" cap="none" strike="noStrike">
                      <a:solidFill>
                        <a:srgbClr val="000000"/>
                      </a:solidFill>
                      <a:latin typeface="Arial"/>
                      <a:ea typeface="Arial"/>
                      <a:cs typeface="Arial"/>
                      <a:sym typeface="Arial"/>
                    </a:rPr>
                    <a:t>open as possible and as closed as necessary</a:t>
                  </a:r>
                  <a:endParaRPr b="0" i="1" sz="2000" u="none" cap="none" strike="noStrike">
                    <a:solidFill>
                      <a:srgbClr val="000000"/>
                    </a:solidFill>
                    <a:latin typeface="Arial"/>
                    <a:ea typeface="Arial"/>
                    <a:cs typeface="Arial"/>
                    <a:sym typeface="Arial"/>
                  </a:endParaRPr>
                </a:p>
              </p:txBody>
            </p:sp>
            <p:sp>
              <p:nvSpPr>
                <p:cNvPr id="262" name="Google Shape;262;p40"/>
                <p:cNvSpPr txBox="1"/>
                <p:nvPr/>
              </p:nvSpPr>
              <p:spPr>
                <a:xfrm>
                  <a:off x="4433648" y="1066274"/>
                  <a:ext cx="492300" cy="1200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7200" u="none" cap="none" strike="noStrike">
                      <a:solidFill>
                        <a:srgbClr val="000000"/>
                      </a:solidFill>
                      <a:latin typeface="Arial"/>
                      <a:ea typeface="Arial"/>
                      <a:cs typeface="Arial"/>
                      <a:sym typeface="Arial"/>
                    </a:rPr>
                    <a:t>“</a:t>
                  </a:r>
                  <a:endParaRPr/>
                </a:p>
              </p:txBody>
            </p:sp>
          </p:grpSp>
        </p:grpSp>
        <p:sp>
          <p:nvSpPr>
            <p:cNvPr id="263" name="Google Shape;263;p40"/>
            <p:cNvSpPr txBox="1"/>
            <p:nvPr/>
          </p:nvSpPr>
          <p:spPr>
            <a:xfrm>
              <a:off x="7125178" y="2234391"/>
              <a:ext cx="1915800" cy="246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GB" sz="1000" u="none" cap="none" strike="noStrike">
                  <a:solidFill>
                    <a:srgbClr val="000000"/>
                  </a:solidFill>
                  <a:latin typeface="Arial"/>
                  <a:ea typeface="Arial"/>
                  <a:cs typeface="Arial"/>
                  <a:sym typeface="Arial"/>
                </a:rPr>
                <a:t>* Our translation from Swedish</a:t>
              </a:r>
              <a:endParaRPr/>
            </a:p>
          </p:txBody>
        </p:sp>
      </p:grpSp>
      <p:pic>
        <p:nvPicPr>
          <p:cNvPr id="264" name="Google Shape;264;p40"/>
          <p:cNvPicPr preferRelativeResize="0"/>
          <p:nvPr/>
        </p:nvPicPr>
        <p:blipFill rotWithShape="1">
          <a:blip r:embed="rId5">
            <a:alphaModFix/>
          </a:blip>
          <a:srcRect b="0" l="0" r="0" t="0"/>
          <a:stretch/>
        </p:blipFill>
        <p:spPr>
          <a:xfrm>
            <a:off x="6239037" y="4302809"/>
            <a:ext cx="847465" cy="583382"/>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500"/>
                                        <p:tgtEl>
                                          <p:spTgt spid="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0" st="0"/>
                                            </p:txEl>
                                          </p:spTgt>
                                        </p:tgtEl>
                                        <p:attrNameLst>
                                          <p:attrName>style.visibility</p:attrName>
                                        </p:attrNameLst>
                                      </p:cBhvr>
                                      <p:to>
                                        <p:strVal val="visible"/>
                                      </p:to>
                                    </p:set>
                                    <p:animEffect filter="fade" transition="in">
                                      <p:cBhvr>
                                        <p:cTn dur="500"/>
                                        <p:tgtEl>
                                          <p:spTgt spid="2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1" st="1"/>
                                            </p:txEl>
                                          </p:spTgt>
                                        </p:tgtEl>
                                        <p:attrNameLst>
                                          <p:attrName>style.visibility</p:attrName>
                                        </p:attrNameLst>
                                      </p:cBhvr>
                                      <p:to>
                                        <p:strVal val="visible"/>
                                      </p:to>
                                    </p:set>
                                    <p:animEffect filter="fade" transition="in">
                                      <p:cBhvr>
                                        <p:cTn dur="500"/>
                                        <p:tgtEl>
                                          <p:spTgt spid="24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2" st="2"/>
                                            </p:txEl>
                                          </p:spTgt>
                                        </p:tgtEl>
                                        <p:attrNameLst>
                                          <p:attrName>style.visibility</p:attrName>
                                        </p:attrNameLst>
                                      </p:cBhvr>
                                      <p:to>
                                        <p:strVal val="visible"/>
                                      </p:to>
                                    </p:set>
                                    <p:animEffect filter="fade" transition="in">
                                      <p:cBhvr>
                                        <p:cTn dur="500"/>
                                        <p:tgtEl>
                                          <p:spTgt spid="24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3" st="3"/>
                                            </p:txEl>
                                          </p:spTgt>
                                        </p:tgtEl>
                                        <p:attrNameLst>
                                          <p:attrName>style.visibility</p:attrName>
                                        </p:attrNameLst>
                                      </p:cBhvr>
                                      <p:to>
                                        <p:strVal val="visible"/>
                                      </p:to>
                                    </p:set>
                                    <p:animEffect filter="fade" transition="in">
                                      <p:cBhvr>
                                        <p:cTn dur="500"/>
                                        <p:tgtEl>
                                          <p:spTgt spid="24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4" st="4"/>
                                            </p:txEl>
                                          </p:spTgt>
                                        </p:tgtEl>
                                        <p:attrNameLst>
                                          <p:attrName>style.visibility</p:attrName>
                                        </p:attrNameLst>
                                      </p:cBhvr>
                                      <p:to>
                                        <p:strVal val="visible"/>
                                      </p:to>
                                    </p:set>
                                    <p:animEffect filter="fade" transition="in">
                                      <p:cBhvr>
                                        <p:cTn dur="500"/>
                                        <p:tgtEl>
                                          <p:spTgt spid="24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5" st="5"/>
                                            </p:txEl>
                                          </p:spTgt>
                                        </p:tgtEl>
                                        <p:attrNameLst>
                                          <p:attrName>style.visibility</p:attrName>
                                        </p:attrNameLst>
                                      </p:cBhvr>
                                      <p:to>
                                        <p:strVal val="visible"/>
                                      </p:to>
                                    </p:set>
                                    <p:animEffect filter="fade" transition="in">
                                      <p:cBhvr>
                                        <p:cTn dur="500"/>
                                        <p:tgtEl>
                                          <p:spTgt spid="24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5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5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500"/>
                                        <p:tgtEl>
                                          <p:spTgt spid="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Open Science</a:t>
            </a:r>
            <a:endParaRPr/>
          </a:p>
        </p:txBody>
      </p:sp>
      <p:sp>
        <p:nvSpPr>
          <p:cNvPr id="110" name="Google Shape;110;p23"/>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0" lvl="0" marL="0" rtl="0" algn="ctr">
              <a:spcBef>
                <a:spcPts val="400"/>
              </a:spcBef>
              <a:spcAft>
                <a:spcPts val="0"/>
              </a:spcAft>
              <a:buNone/>
            </a:pPr>
            <a:r>
              <a:rPr lang="en-GB"/>
              <a:t>M</a:t>
            </a:r>
            <a:r>
              <a:rPr lang="en-GB"/>
              <a:t>ake scientific research and its dissemination </a:t>
            </a:r>
            <a:br>
              <a:rPr lang="en-GB"/>
            </a:br>
            <a:r>
              <a:rPr lang="en-GB"/>
              <a:t>accessible to all levels of society.</a:t>
            </a:r>
            <a:endParaRPr/>
          </a:p>
          <a:p>
            <a:pPr indent="0" lvl="0" marL="0" rtl="0" algn="l">
              <a:spcBef>
                <a:spcPts val="400"/>
              </a:spcBef>
              <a:spcAft>
                <a:spcPts val="0"/>
              </a:spcAft>
              <a:buNone/>
            </a:pPr>
            <a:r>
              <a:t/>
            </a:r>
            <a:endParaRPr/>
          </a:p>
          <a:p>
            <a:pPr indent="-355600" lvl="0" marL="457200" rtl="0" algn="l">
              <a:spcBef>
                <a:spcPts val="400"/>
              </a:spcBef>
              <a:spcAft>
                <a:spcPts val="0"/>
              </a:spcAft>
              <a:buSzPts val="2000"/>
              <a:buChar char="•"/>
            </a:pPr>
            <a:r>
              <a:rPr lang="en-GB"/>
              <a:t>Open methodology</a:t>
            </a:r>
            <a:endParaRPr/>
          </a:p>
          <a:p>
            <a:pPr indent="-355600" lvl="0" marL="457200" rtl="0" algn="l">
              <a:spcBef>
                <a:spcPts val="0"/>
              </a:spcBef>
              <a:spcAft>
                <a:spcPts val="0"/>
              </a:spcAft>
              <a:buSzPts val="2000"/>
              <a:buChar char="•"/>
            </a:pPr>
            <a:r>
              <a:rPr b="1" lang="en-GB"/>
              <a:t>Open source</a:t>
            </a:r>
            <a:endParaRPr b="1"/>
          </a:p>
          <a:p>
            <a:pPr indent="-355600" lvl="0" marL="457200" rtl="0" algn="l">
              <a:spcBef>
                <a:spcPts val="0"/>
              </a:spcBef>
              <a:spcAft>
                <a:spcPts val="0"/>
              </a:spcAft>
              <a:buSzPts val="2000"/>
              <a:buChar char="•"/>
            </a:pPr>
            <a:r>
              <a:rPr b="1" lang="en-GB"/>
              <a:t>Open data</a:t>
            </a:r>
            <a:endParaRPr b="1"/>
          </a:p>
          <a:p>
            <a:pPr indent="-355600" lvl="0" marL="457200" rtl="0" algn="l">
              <a:spcBef>
                <a:spcPts val="0"/>
              </a:spcBef>
              <a:spcAft>
                <a:spcPts val="0"/>
              </a:spcAft>
              <a:buSzPts val="2000"/>
              <a:buChar char="•"/>
            </a:pPr>
            <a:r>
              <a:rPr lang="en-GB"/>
              <a:t>Open access</a:t>
            </a:r>
            <a:endParaRPr/>
          </a:p>
          <a:p>
            <a:pPr indent="-355600" lvl="0" marL="457200" rtl="0" algn="l">
              <a:spcBef>
                <a:spcPts val="0"/>
              </a:spcBef>
              <a:spcAft>
                <a:spcPts val="0"/>
              </a:spcAft>
              <a:buSzPts val="2000"/>
              <a:buChar char="•"/>
            </a:pPr>
            <a:r>
              <a:rPr lang="en-GB"/>
              <a:t>Open peer review</a:t>
            </a:r>
            <a:endParaRPr/>
          </a:p>
          <a:p>
            <a:pPr indent="-355600" lvl="0" marL="457200" rtl="0" algn="l">
              <a:spcBef>
                <a:spcPts val="0"/>
              </a:spcBef>
              <a:spcAft>
                <a:spcPts val="0"/>
              </a:spcAft>
              <a:buSzPts val="2000"/>
              <a:buChar char="•"/>
            </a:pPr>
            <a:r>
              <a:rPr lang="en-GB"/>
              <a:t>Open educational resources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1502592" y="116597"/>
            <a:ext cx="54537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lang="en-GB">
                <a:latin typeface="Source Sans Pro"/>
                <a:ea typeface="Source Sans Pro"/>
                <a:cs typeface="Source Sans Pro"/>
                <a:sym typeface="Source Sans Pro"/>
              </a:rPr>
              <a:t>The Political landscape</a:t>
            </a:r>
            <a:endParaRPr b="1" sz="2800" cap="none" strike="noStrike">
              <a:solidFill>
                <a:schemeClr val="dk1"/>
              </a:solidFill>
              <a:latin typeface="Source Sans Pro"/>
              <a:ea typeface="Source Sans Pro"/>
              <a:cs typeface="Source Sans Pro"/>
              <a:sym typeface="Source Sans Pro"/>
            </a:endParaRPr>
          </a:p>
        </p:txBody>
      </p:sp>
      <p:sp>
        <p:nvSpPr>
          <p:cNvPr id="270" name="Google Shape;270;p41"/>
          <p:cNvSpPr txBox="1"/>
          <p:nvPr>
            <p:ph idx="1" type="body"/>
          </p:nvPr>
        </p:nvSpPr>
        <p:spPr>
          <a:xfrm>
            <a:off x="307875" y="799925"/>
            <a:ext cx="6533100" cy="4159200"/>
          </a:xfrm>
          <a:prstGeom prst="rect">
            <a:avLst/>
          </a:prstGeom>
          <a:noFill/>
          <a:ln>
            <a:noFill/>
          </a:ln>
        </p:spPr>
        <p:txBody>
          <a:bodyPr anchorCtr="0" anchor="t" bIns="0" lIns="0" spcFirstLastPara="1" rIns="0" wrap="square" tIns="0">
            <a:noAutofit/>
          </a:bodyPr>
          <a:lstStyle/>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Strong international movement towards Open </a:t>
            </a:r>
            <a:r>
              <a:rPr lang="en-GB" sz="1600">
                <a:latin typeface="Source Sans Pro"/>
                <a:ea typeface="Source Sans Pro"/>
                <a:cs typeface="Source Sans Pro"/>
                <a:sym typeface="Source Sans Pro"/>
              </a:rPr>
              <a:t>Science</a:t>
            </a:r>
            <a:endParaRPr sz="1600"/>
          </a:p>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European Commission recommended the member states to establish national guidelines for Open Access</a:t>
            </a:r>
            <a:endParaRPr sz="1600"/>
          </a:p>
          <a:p>
            <a:pPr indent="-285750" lvl="1" marL="742950" marR="0" rtl="0" algn="l">
              <a:lnSpc>
                <a:spcPct val="110000"/>
              </a:lnSpc>
              <a:spcBef>
                <a:spcPts val="32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Swedish Research Council (VR) submitted proposal to the government Jan 2015</a:t>
            </a:r>
            <a:endParaRPr sz="1600"/>
          </a:p>
          <a:p>
            <a:pPr indent="-342900" lvl="0" marL="342900" marR="0" rtl="0" algn="l">
              <a:lnSpc>
                <a:spcPct val="110000"/>
              </a:lnSpc>
              <a:spcBef>
                <a:spcPts val="12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Research bill 2017–2020 – </a:t>
            </a:r>
            <a:r>
              <a:rPr b="0" i="1" lang="en-GB" sz="1600" u="none" cap="none" strike="noStrike">
                <a:solidFill>
                  <a:schemeClr val="dk1"/>
                </a:solidFill>
                <a:latin typeface="Source Sans Pro"/>
                <a:ea typeface="Source Sans Pro"/>
                <a:cs typeface="Source Sans Pro"/>
                <a:sym typeface="Source Sans Pro"/>
              </a:rPr>
              <a:t>28 Nov 2016</a:t>
            </a:r>
            <a:endParaRPr sz="1600"/>
          </a:p>
          <a:p>
            <a:pPr indent="-285750" lvl="1" marL="742950" marR="0" rtl="0" algn="l">
              <a:lnSpc>
                <a:spcPct val="100000"/>
              </a:lnSpc>
              <a:spcBef>
                <a:spcPts val="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a:t>
            </a:r>
            <a:r>
              <a:rPr b="0" i="1" lang="en-GB" sz="1600" u="none" cap="none" strike="noStrike">
                <a:solidFill>
                  <a:schemeClr val="dk1"/>
                </a:solidFill>
                <a:latin typeface="Source Sans Pro"/>
                <a:ea typeface="Source Sans Pro"/>
                <a:cs typeface="Source Sans Pro"/>
                <a:sym typeface="Source Sans Pro"/>
              </a:rPr>
              <a:t>The aim of the government is that all scientific publications that are the result of publicly funded research should be openly accessible as soon as they are published. Likewise,</a:t>
            </a:r>
            <a:r>
              <a:rPr b="1" i="1" lang="en-GB" sz="1600" u="none" cap="none" strike="noStrike">
                <a:solidFill>
                  <a:schemeClr val="dk1"/>
                </a:solidFill>
                <a:latin typeface="Source Sans Pro"/>
                <a:ea typeface="Source Sans Pro"/>
                <a:cs typeface="Source Sans Pro"/>
                <a:sym typeface="Source Sans Pro"/>
              </a:rPr>
              <a:t> research data</a:t>
            </a:r>
            <a:r>
              <a:rPr b="0" i="1" lang="en-GB" sz="1600" u="none" cap="none" strike="noStrike">
                <a:solidFill>
                  <a:schemeClr val="dk1"/>
                </a:solidFill>
                <a:latin typeface="Source Sans Pro"/>
                <a:ea typeface="Source Sans Pro"/>
                <a:cs typeface="Source Sans Pro"/>
                <a:sym typeface="Source Sans Pro"/>
              </a:rPr>
              <a:t> underlying scientific publications should be</a:t>
            </a:r>
            <a:r>
              <a:rPr b="1" i="1" lang="en-GB" sz="1600" u="none" cap="none" strike="noStrike">
                <a:solidFill>
                  <a:schemeClr val="dk1"/>
                </a:solidFill>
                <a:latin typeface="Source Sans Pro"/>
                <a:ea typeface="Source Sans Pro"/>
                <a:cs typeface="Source Sans Pro"/>
                <a:sym typeface="Source Sans Pro"/>
              </a:rPr>
              <a:t> openly accessible</a:t>
            </a:r>
            <a:r>
              <a:rPr b="0" i="1" lang="en-GB" sz="1600" u="none" cap="none" strike="noStrike">
                <a:solidFill>
                  <a:schemeClr val="dk1"/>
                </a:solidFill>
                <a:latin typeface="Source Sans Pro"/>
                <a:ea typeface="Source Sans Pro"/>
                <a:cs typeface="Source Sans Pro"/>
                <a:sym typeface="Source Sans Pro"/>
              </a:rPr>
              <a:t> at the time of publication.</a:t>
            </a:r>
            <a:r>
              <a:rPr b="0" i="0" lang="en-GB" sz="1600" u="none" cap="none" strike="noStrike">
                <a:solidFill>
                  <a:schemeClr val="dk1"/>
                </a:solidFill>
                <a:latin typeface="Source Sans Pro"/>
                <a:ea typeface="Source Sans Pro"/>
                <a:cs typeface="Source Sans Pro"/>
                <a:sym typeface="Source Sans Pro"/>
              </a:rPr>
              <a:t>” [my translation]</a:t>
            </a:r>
            <a:endParaRPr sz="1600"/>
          </a:p>
          <a:p>
            <a:pPr indent="-342900" lvl="0" marL="342900" marR="0" rtl="0" algn="l">
              <a:lnSpc>
                <a:spcPct val="100000"/>
              </a:lnSpc>
              <a:spcBef>
                <a:spcPts val="600"/>
              </a:spcBef>
              <a:spcAft>
                <a:spcPts val="0"/>
              </a:spcAft>
              <a:buClr>
                <a:schemeClr val="dk1"/>
              </a:buClr>
              <a:buSzPts val="1600"/>
              <a:buFont typeface="Arial"/>
              <a:buChar char="•"/>
            </a:pPr>
            <a:r>
              <a:rPr b="0" i="0" lang="en-GB" sz="1600" u="none" cap="none" strike="noStrike">
                <a:solidFill>
                  <a:schemeClr val="dk1"/>
                </a:solidFill>
                <a:latin typeface="Source Sans Pro"/>
                <a:ea typeface="Source Sans Pro"/>
                <a:cs typeface="Source Sans Pro"/>
                <a:sym typeface="Source Sans Pro"/>
              </a:rPr>
              <a:t>2018 – VR assigned by the government to coordinate national efforts to implement open access to research data </a:t>
            </a:r>
            <a:endParaRPr sz="1600"/>
          </a:p>
          <a:p>
            <a:pPr indent="-184150" lvl="1" marL="742950" marR="0" rtl="0" algn="l">
              <a:lnSpc>
                <a:spcPct val="100000"/>
              </a:lnSpc>
              <a:spcBef>
                <a:spcPts val="0"/>
              </a:spcBef>
              <a:spcAft>
                <a:spcPts val="0"/>
              </a:spcAft>
              <a:buClr>
                <a:schemeClr val="dk1"/>
              </a:buClr>
              <a:buSzPts val="1600"/>
              <a:buFont typeface="Arial"/>
              <a:buNone/>
            </a:pPr>
            <a:r>
              <a:t/>
            </a:r>
            <a:endParaRPr b="0" i="0" sz="1600" u="none" cap="none" strike="noStrike">
              <a:solidFill>
                <a:schemeClr val="dk1"/>
              </a:solidFill>
              <a:latin typeface="Source Sans Pro"/>
              <a:ea typeface="Source Sans Pro"/>
              <a:cs typeface="Source Sans Pro"/>
              <a:sym typeface="Source Sans Pro"/>
            </a:endParaRPr>
          </a:p>
          <a:p>
            <a:pPr indent="-184150" lvl="1" marL="742950" marR="0" rtl="0" algn="l">
              <a:lnSpc>
                <a:spcPct val="110000"/>
              </a:lnSpc>
              <a:spcBef>
                <a:spcPts val="320"/>
              </a:spcBef>
              <a:spcAft>
                <a:spcPts val="0"/>
              </a:spcAft>
              <a:buClr>
                <a:schemeClr val="dk1"/>
              </a:buClr>
              <a:buSzPts val="1600"/>
              <a:buFont typeface="Arial"/>
              <a:buNone/>
            </a:pPr>
            <a:r>
              <a:t/>
            </a:r>
            <a:endParaRPr b="0" i="0" sz="1600" u="none" cap="none" strike="noStrike">
              <a:solidFill>
                <a:schemeClr val="dk1"/>
              </a:solidFill>
              <a:latin typeface="Source Sans Pro"/>
              <a:ea typeface="Source Sans Pro"/>
              <a:cs typeface="Source Sans Pro"/>
              <a:sym typeface="Source Sans Pro"/>
            </a:endParaRPr>
          </a:p>
        </p:txBody>
      </p:sp>
      <p:pic>
        <p:nvPicPr>
          <p:cNvPr id="271" name="Google Shape;271;p41"/>
          <p:cNvPicPr preferRelativeResize="0"/>
          <p:nvPr/>
        </p:nvPicPr>
        <p:blipFill rotWithShape="1">
          <a:blip r:embed="rId3">
            <a:alphaModFix/>
          </a:blip>
          <a:srcRect b="0" l="0" r="0" t="0"/>
          <a:stretch/>
        </p:blipFill>
        <p:spPr>
          <a:xfrm>
            <a:off x="6840870" y="2622143"/>
            <a:ext cx="861251" cy="1224009"/>
          </a:xfrm>
          <a:prstGeom prst="rect">
            <a:avLst/>
          </a:prstGeom>
          <a:noFill/>
          <a:ln>
            <a:noFill/>
          </a:ln>
        </p:spPr>
      </p:pic>
      <p:pic>
        <p:nvPicPr>
          <p:cNvPr id="272" name="Google Shape;272;p41"/>
          <p:cNvPicPr preferRelativeResize="0"/>
          <p:nvPr/>
        </p:nvPicPr>
        <p:blipFill rotWithShape="1">
          <a:blip r:embed="rId4">
            <a:alphaModFix/>
          </a:blip>
          <a:srcRect b="0" l="0" r="0" t="0"/>
          <a:stretch/>
        </p:blipFill>
        <p:spPr>
          <a:xfrm>
            <a:off x="6216321" y="719791"/>
            <a:ext cx="2195759" cy="670926"/>
          </a:xfrm>
          <a:prstGeom prst="rect">
            <a:avLst/>
          </a:prstGeom>
          <a:noFill/>
          <a:ln>
            <a:noFill/>
          </a:ln>
        </p:spPr>
      </p:pic>
      <p:pic>
        <p:nvPicPr>
          <p:cNvPr id="273" name="Google Shape;273;p41"/>
          <p:cNvPicPr preferRelativeResize="0"/>
          <p:nvPr/>
        </p:nvPicPr>
        <p:blipFill rotWithShape="1">
          <a:blip r:embed="rId5">
            <a:alphaModFix/>
          </a:blip>
          <a:srcRect b="0" l="0" r="0" t="0"/>
          <a:stretch/>
        </p:blipFill>
        <p:spPr>
          <a:xfrm>
            <a:off x="6956320" y="1525980"/>
            <a:ext cx="1562323" cy="977113"/>
          </a:xfrm>
          <a:prstGeom prst="rect">
            <a:avLst/>
          </a:prstGeom>
          <a:noFill/>
          <a:ln>
            <a:noFill/>
          </a:ln>
        </p:spPr>
      </p:pic>
      <p:pic>
        <p:nvPicPr>
          <p:cNvPr id="274" name="Google Shape;274;p41"/>
          <p:cNvPicPr preferRelativeResize="0"/>
          <p:nvPr/>
        </p:nvPicPr>
        <p:blipFill rotWithShape="1">
          <a:blip r:embed="rId6">
            <a:alphaModFix/>
          </a:blip>
          <a:srcRect b="0" l="0" r="0" t="0"/>
          <a:stretch/>
        </p:blipFill>
        <p:spPr>
          <a:xfrm>
            <a:off x="7489818" y="3539316"/>
            <a:ext cx="1086091" cy="154735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2"/>
          <p:cNvSpPr txBox="1"/>
          <p:nvPr>
            <p:ph type="title"/>
          </p:nvPr>
        </p:nvSpPr>
        <p:spPr>
          <a:xfrm>
            <a:off x="1587500" y="155463"/>
            <a:ext cx="5334000" cy="42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The Political landscape</a:t>
            </a:r>
            <a:endParaRPr/>
          </a:p>
        </p:txBody>
      </p:sp>
      <p:pic>
        <p:nvPicPr>
          <p:cNvPr id="280" name="Google Shape;280;p42"/>
          <p:cNvPicPr preferRelativeResize="0"/>
          <p:nvPr/>
        </p:nvPicPr>
        <p:blipFill rotWithShape="1">
          <a:blip r:embed="rId3">
            <a:alphaModFix/>
          </a:blip>
          <a:srcRect b="0" l="0" r="0" t="0"/>
          <a:stretch/>
        </p:blipFill>
        <p:spPr>
          <a:xfrm>
            <a:off x="989525" y="752325"/>
            <a:ext cx="6586724" cy="4391175"/>
          </a:xfrm>
          <a:prstGeom prst="rect">
            <a:avLst/>
          </a:prstGeom>
          <a:noFill/>
          <a:ln>
            <a:noFill/>
          </a:ln>
        </p:spPr>
      </p:pic>
      <p:sp>
        <p:nvSpPr>
          <p:cNvPr id="281" name="Google Shape;281;p42"/>
          <p:cNvSpPr/>
          <p:nvPr/>
        </p:nvSpPr>
        <p:spPr>
          <a:xfrm>
            <a:off x="1108050" y="1629625"/>
            <a:ext cx="4858650" cy="1730214"/>
          </a:xfrm>
          <a:custGeom>
            <a:rect b="b" l="l" r="r" t="t"/>
            <a:pathLst>
              <a:path extrusionOk="0" h="21600" w="21600">
                <a:moveTo>
                  <a:pt x="433" y="0"/>
                </a:moveTo>
                <a:cubicBezTo>
                  <a:pt x="194" y="0"/>
                  <a:pt x="0" y="419"/>
                  <a:pt x="0" y="936"/>
                </a:cubicBezTo>
                <a:lnTo>
                  <a:pt x="0" y="7435"/>
                </a:lnTo>
                <a:cubicBezTo>
                  <a:pt x="0" y="7952"/>
                  <a:pt x="194" y="8371"/>
                  <a:pt x="433" y="8371"/>
                </a:cubicBezTo>
                <a:lnTo>
                  <a:pt x="16870" y="8371"/>
                </a:lnTo>
                <a:lnTo>
                  <a:pt x="21600" y="21600"/>
                </a:lnTo>
                <a:lnTo>
                  <a:pt x="18119" y="4695"/>
                </a:lnTo>
                <a:lnTo>
                  <a:pt x="18119" y="936"/>
                </a:lnTo>
                <a:cubicBezTo>
                  <a:pt x="18119" y="419"/>
                  <a:pt x="17925" y="0"/>
                  <a:pt x="17686" y="0"/>
                </a:cubicBezTo>
                <a:lnTo>
                  <a:pt x="433" y="0"/>
                </a:lnTo>
                <a:close/>
              </a:path>
            </a:pathLst>
          </a:custGeom>
          <a:gradFill>
            <a:gsLst>
              <a:gs pos="0">
                <a:srgbClr val="FBFBFB"/>
              </a:gs>
              <a:gs pos="100000">
                <a:srgbClr val="BEBEBE"/>
              </a:gs>
            </a:gsLst>
            <a:lin ang="5400012" scaled="0"/>
          </a:gradFill>
          <a:ln>
            <a:noFill/>
          </a:ln>
          <a:effectLst>
            <a:outerShdw blurRad="38100" rotWithShape="0" dir="5400000" dist="25400">
              <a:srgbClr val="000000">
                <a:alpha val="49410"/>
              </a:srgbClr>
            </a:outerShdw>
          </a:effectLst>
        </p:spPr>
        <p:txBody>
          <a:bodyPr anchorCtr="0" anchor="ctr" bIns="35700" lIns="35700" spcFirstLastPara="1" rIns="35700" wrap="square" tIns="35700">
            <a:noAutofit/>
          </a:bodyPr>
          <a:lstStyle/>
          <a:p>
            <a:pPr indent="0" lvl="0" marL="0" marR="0" rtl="0" algn="ctr">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Helvetica Neue Light"/>
              <a:ea typeface="Helvetica Neue Light"/>
              <a:cs typeface="Helvetica Neue Light"/>
              <a:sym typeface="Helvetica Neue Light"/>
            </a:endParaRPr>
          </a:p>
        </p:txBody>
      </p:sp>
      <p:sp>
        <p:nvSpPr>
          <p:cNvPr id="282" name="Google Shape;282;p42"/>
          <p:cNvSpPr/>
          <p:nvPr/>
        </p:nvSpPr>
        <p:spPr>
          <a:xfrm>
            <a:off x="1158350" y="1713023"/>
            <a:ext cx="3983400" cy="520200"/>
          </a:xfrm>
          <a:prstGeom prst="rect">
            <a:avLst/>
          </a:prstGeom>
          <a:noFill/>
          <a:ln>
            <a:noFill/>
          </a:ln>
        </p:spPr>
        <p:txBody>
          <a:bodyPr anchorCtr="0" anchor="ctr" bIns="35700" lIns="35700" spcFirstLastPara="1" rIns="35700" wrap="square" tIns="35700">
            <a:noAutofit/>
          </a:bodyPr>
          <a:lstStyle/>
          <a:p>
            <a:pPr indent="0" lvl="0" marL="0" marR="0" rtl="0" algn="l">
              <a:lnSpc>
                <a:spcPct val="100000"/>
              </a:lnSpc>
              <a:spcBef>
                <a:spcPts val="0"/>
              </a:spcBef>
              <a:spcAft>
                <a:spcPts val="0"/>
              </a:spcAft>
              <a:buClr>
                <a:srgbClr val="000000"/>
              </a:buClr>
              <a:buSzPts val="1100"/>
              <a:buFont typeface="Arial"/>
              <a:buNone/>
            </a:pPr>
            <a:r>
              <a:rPr b="1" i="0" lang="en-GB" sz="1000" u="none" cap="none" strike="noStrike">
                <a:solidFill>
                  <a:srgbClr val="000000"/>
                </a:solidFill>
                <a:latin typeface="Verdana"/>
                <a:ea typeface="Verdana"/>
                <a:cs typeface="Verdana"/>
                <a:sym typeface="Verdana"/>
              </a:rPr>
              <a:t>‘We support appropriate efforts to promote open science and facilitate appropriate access to publicly funded research results on findable, accessible, interoperable and reusable (FAIR)’</a:t>
            </a:r>
            <a:endParaRPr b="0" i="0" sz="10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6" name="Shape 286"/>
        <p:cNvGrpSpPr/>
        <p:nvPr/>
      </p:nvGrpSpPr>
      <p:grpSpPr>
        <a:xfrm>
          <a:off x="0" y="0"/>
          <a:ext cx="0" cy="0"/>
          <a:chOff x="0" y="0"/>
          <a:chExt cx="0" cy="0"/>
        </a:xfrm>
      </p:grpSpPr>
      <p:sp>
        <p:nvSpPr>
          <p:cNvPr id="287" name="Google Shape;287;p43"/>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EOSC</a:t>
            </a:r>
            <a:endParaRPr/>
          </a:p>
        </p:txBody>
      </p:sp>
      <p:pic>
        <p:nvPicPr>
          <p:cNvPr id="288" name="Google Shape;288;p43"/>
          <p:cNvPicPr preferRelativeResize="0"/>
          <p:nvPr/>
        </p:nvPicPr>
        <p:blipFill>
          <a:blip r:embed="rId3">
            <a:alphaModFix/>
          </a:blip>
          <a:stretch>
            <a:fillRect/>
          </a:stretch>
        </p:blipFill>
        <p:spPr>
          <a:xfrm>
            <a:off x="307875" y="819475"/>
            <a:ext cx="4645831" cy="1752275"/>
          </a:xfrm>
          <a:prstGeom prst="rect">
            <a:avLst/>
          </a:prstGeom>
          <a:noFill/>
          <a:ln>
            <a:noFill/>
          </a:ln>
        </p:spPr>
      </p:pic>
      <p:sp>
        <p:nvSpPr>
          <p:cNvPr id="289" name="Google Shape;289;p43"/>
          <p:cNvSpPr txBox="1"/>
          <p:nvPr/>
        </p:nvSpPr>
        <p:spPr>
          <a:xfrm>
            <a:off x="6618175" y="4702300"/>
            <a:ext cx="23235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u="sng">
                <a:solidFill>
                  <a:schemeClr val="hlink"/>
                </a:solidFill>
                <a:hlinkClick r:id="rId4"/>
              </a:rPr>
              <a:t>https://www.eosc-portal.eu/</a:t>
            </a:r>
            <a:endParaRPr sz="1200"/>
          </a:p>
        </p:txBody>
      </p:sp>
      <p:sp>
        <p:nvSpPr>
          <p:cNvPr id="290" name="Google Shape;290;p43"/>
          <p:cNvSpPr txBox="1"/>
          <p:nvPr/>
        </p:nvSpPr>
        <p:spPr>
          <a:xfrm>
            <a:off x="2622625" y="2165000"/>
            <a:ext cx="6433500" cy="14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The EOSC will offer 1.7 million European </a:t>
            </a:r>
            <a:r>
              <a:rPr b="1" lang="en-GB"/>
              <a:t>researchers</a:t>
            </a:r>
            <a:r>
              <a:rPr lang="en-GB"/>
              <a:t> and 70 million professionals in science, technology, the humanities and social sciences a virtual environment with </a:t>
            </a:r>
            <a:r>
              <a:rPr b="1" lang="en-GB"/>
              <a:t>open and seamless services for storage, management, analysis and re-use of research data</a:t>
            </a:r>
            <a:r>
              <a:rPr lang="en-GB"/>
              <a:t>, across borders and scientific disciplines by federating existing scientific data infrastructures, currently dispersed across disciplines and the EU Member States.</a:t>
            </a:r>
            <a:endParaRPr/>
          </a:p>
        </p:txBody>
      </p:sp>
      <p:pic>
        <p:nvPicPr>
          <p:cNvPr id="291" name="Google Shape;291;p43"/>
          <p:cNvPicPr preferRelativeResize="0"/>
          <p:nvPr/>
        </p:nvPicPr>
        <p:blipFill>
          <a:blip r:embed="rId5">
            <a:alphaModFix/>
          </a:blip>
          <a:stretch>
            <a:fillRect/>
          </a:stretch>
        </p:blipFill>
        <p:spPr>
          <a:xfrm>
            <a:off x="567001" y="3773700"/>
            <a:ext cx="4458225" cy="9770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“Open Data Directive”</a:t>
            </a:r>
            <a:endParaRPr/>
          </a:p>
        </p:txBody>
      </p:sp>
      <p:sp>
        <p:nvSpPr>
          <p:cNvPr id="297" name="Google Shape;297;p44"/>
          <p:cNvSpPr txBox="1"/>
          <p:nvPr>
            <p:ph idx="1" type="body"/>
          </p:nvPr>
        </p:nvSpPr>
        <p:spPr>
          <a:xfrm>
            <a:off x="440050" y="880400"/>
            <a:ext cx="84117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lang="en-GB" u="sng">
                <a:solidFill>
                  <a:schemeClr val="hlink"/>
                </a:solidFill>
                <a:hlinkClick r:id="rId3"/>
              </a:rPr>
              <a:t>Directive (EU) 2019/1024</a:t>
            </a:r>
            <a:r>
              <a:rPr lang="en-GB"/>
              <a:t> of the European Parliament and of the Council of 20 June 2019 on open data and the re-use of public sector information</a:t>
            </a:r>
            <a:endParaRPr/>
          </a:p>
          <a:p>
            <a:pPr indent="-355600" lvl="0" marL="457200" rtl="0" algn="l">
              <a:spcBef>
                <a:spcPts val="0"/>
              </a:spcBef>
              <a:spcAft>
                <a:spcPts val="0"/>
              </a:spcAft>
              <a:buSzPts val="2000"/>
              <a:buChar char="•"/>
            </a:pPr>
            <a:r>
              <a:rPr lang="en-GB"/>
              <a:t>To be implemented into national member state laws</a:t>
            </a:r>
            <a:endParaRPr/>
          </a:p>
          <a:p>
            <a:pPr indent="0" lvl="0" marL="0" rtl="0" algn="l">
              <a:spcBef>
                <a:spcPts val="400"/>
              </a:spcBef>
              <a:spcAft>
                <a:spcPts val="0"/>
              </a:spcAft>
              <a:buNone/>
            </a:pPr>
            <a:r>
              <a:t/>
            </a:r>
            <a:endParaRPr/>
          </a:p>
          <a:p>
            <a:pPr indent="0" lvl="0" marL="0" rtl="0" algn="l">
              <a:spcBef>
                <a:spcPts val="400"/>
              </a:spcBef>
              <a:spcAft>
                <a:spcPts val="0"/>
              </a:spcAft>
              <a:buNone/>
            </a:pPr>
            <a:r>
              <a:rPr i="1" lang="en-GB"/>
              <a:t>"EU countries must adopt policies and take action to make </a:t>
            </a:r>
            <a:r>
              <a:rPr b="1" i="1" lang="en-GB"/>
              <a:t>publicly funded research data openly available</a:t>
            </a:r>
            <a:r>
              <a:rPr i="1" lang="en-GB"/>
              <a:t>, following the principle of ‘</a:t>
            </a:r>
            <a:r>
              <a:rPr b="1" i="1" lang="en-GB"/>
              <a:t>open by default</a:t>
            </a:r>
            <a:r>
              <a:rPr i="1" lang="en-GB"/>
              <a:t>’ and support the dissemination of research data that are findable, accessible, interoperable and reusable (the ‘</a:t>
            </a:r>
            <a:r>
              <a:rPr b="1" i="1" lang="en-GB"/>
              <a:t>FAIR’ principles</a:t>
            </a:r>
            <a:r>
              <a:rPr i="1" lang="en-GB"/>
              <a:t>)"</a:t>
            </a:r>
            <a:endParaRPr i="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45"/>
          <p:cNvPicPr preferRelativeResize="0"/>
          <p:nvPr/>
        </p:nvPicPr>
        <p:blipFill>
          <a:blip r:embed="rId3">
            <a:alphaModFix/>
          </a:blip>
          <a:stretch>
            <a:fillRect/>
          </a:stretch>
        </p:blipFill>
        <p:spPr>
          <a:xfrm>
            <a:off x="6887000" y="3136934"/>
            <a:ext cx="2088001" cy="1272866"/>
          </a:xfrm>
          <a:prstGeom prst="rect">
            <a:avLst/>
          </a:prstGeom>
          <a:noFill/>
          <a:ln>
            <a:noFill/>
          </a:ln>
          <a:effectLst>
            <a:outerShdw blurRad="57150" rotWithShape="0" algn="bl" dir="5400000" dist="19050">
              <a:srgbClr val="000000">
                <a:alpha val="50000"/>
              </a:srgbClr>
            </a:outerShdw>
          </a:effectLst>
        </p:spPr>
      </p:pic>
      <p:sp>
        <p:nvSpPr>
          <p:cNvPr id="303" name="Google Shape;303;p45"/>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t/>
            </a:r>
            <a:endParaRPr/>
          </a:p>
        </p:txBody>
      </p:sp>
      <p:pic>
        <p:nvPicPr>
          <p:cNvPr id="304" name="Google Shape;304;p45"/>
          <p:cNvPicPr preferRelativeResize="0"/>
          <p:nvPr/>
        </p:nvPicPr>
        <p:blipFill>
          <a:blip r:embed="rId4">
            <a:alphaModFix/>
          </a:blip>
          <a:stretch>
            <a:fillRect/>
          </a:stretch>
        </p:blipFill>
        <p:spPr>
          <a:xfrm>
            <a:off x="5730325" y="2476832"/>
            <a:ext cx="2088000" cy="1084066"/>
          </a:xfrm>
          <a:prstGeom prst="rect">
            <a:avLst/>
          </a:prstGeom>
          <a:noFill/>
          <a:ln>
            <a:noFill/>
          </a:ln>
          <a:effectLst>
            <a:outerShdw blurRad="57150" rotWithShape="0" algn="bl" dir="5400000" dist="19050">
              <a:srgbClr val="000000">
                <a:alpha val="50000"/>
              </a:srgbClr>
            </a:outerShdw>
          </a:effectLst>
        </p:spPr>
      </p:pic>
      <p:pic>
        <p:nvPicPr>
          <p:cNvPr id="305" name="Google Shape;305;p45"/>
          <p:cNvPicPr preferRelativeResize="0"/>
          <p:nvPr/>
        </p:nvPicPr>
        <p:blipFill>
          <a:blip r:embed="rId5">
            <a:alphaModFix/>
          </a:blip>
          <a:stretch>
            <a:fillRect/>
          </a:stretch>
        </p:blipFill>
        <p:spPr>
          <a:xfrm>
            <a:off x="628625" y="3005075"/>
            <a:ext cx="2087999" cy="1875449"/>
          </a:xfrm>
          <a:prstGeom prst="rect">
            <a:avLst/>
          </a:prstGeom>
          <a:noFill/>
          <a:ln>
            <a:noFill/>
          </a:ln>
          <a:effectLst>
            <a:outerShdw blurRad="57150" rotWithShape="0" algn="bl" dir="5400000" dist="19050">
              <a:srgbClr val="000000">
                <a:alpha val="50000"/>
              </a:srgbClr>
            </a:outerShdw>
          </a:effectLst>
        </p:spPr>
      </p:pic>
      <p:pic>
        <p:nvPicPr>
          <p:cNvPr id="306" name="Google Shape;306;p45"/>
          <p:cNvPicPr preferRelativeResize="0"/>
          <p:nvPr/>
        </p:nvPicPr>
        <p:blipFill>
          <a:blip r:embed="rId6">
            <a:alphaModFix/>
          </a:blip>
          <a:stretch>
            <a:fillRect/>
          </a:stretch>
        </p:blipFill>
        <p:spPr>
          <a:xfrm>
            <a:off x="2706552" y="2426526"/>
            <a:ext cx="2088001" cy="2096500"/>
          </a:xfrm>
          <a:prstGeom prst="rect">
            <a:avLst/>
          </a:prstGeom>
          <a:noFill/>
          <a:ln>
            <a:noFill/>
          </a:ln>
          <a:effectLst>
            <a:outerShdw blurRad="57150" rotWithShape="0" algn="bl" dir="5400000" dist="19050">
              <a:srgbClr val="000000">
                <a:alpha val="50000"/>
              </a:srgbClr>
            </a:outerShdw>
          </a:effectLst>
        </p:spPr>
      </p:pic>
      <p:pic>
        <p:nvPicPr>
          <p:cNvPr id="307" name="Google Shape;307;p45"/>
          <p:cNvPicPr preferRelativeResize="0"/>
          <p:nvPr/>
        </p:nvPicPr>
        <p:blipFill>
          <a:blip r:embed="rId7">
            <a:alphaModFix/>
          </a:blip>
          <a:stretch>
            <a:fillRect/>
          </a:stretch>
        </p:blipFill>
        <p:spPr>
          <a:xfrm>
            <a:off x="3986600" y="2835404"/>
            <a:ext cx="2087999" cy="1387825"/>
          </a:xfrm>
          <a:prstGeom prst="rect">
            <a:avLst/>
          </a:prstGeom>
          <a:noFill/>
          <a:ln>
            <a:noFill/>
          </a:ln>
          <a:effectLst>
            <a:outerShdw blurRad="57150" rotWithShape="0" algn="bl" dir="5400000" dist="19050">
              <a:srgbClr val="000000">
                <a:alpha val="50000"/>
              </a:srgbClr>
            </a:outerShdw>
          </a:effectLst>
        </p:spPr>
      </p:pic>
      <p:sp>
        <p:nvSpPr>
          <p:cNvPr id="308" name="Google Shape;308;p45"/>
          <p:cNvSpPr txBox="1"/>
          <p:nvPr>
            <p:ph idx="1" type="body"/>
          </p:nvPr>
        </p:nvSpPr>
        <p:spPr>
          <a:xfrm>
            <a:off x="595025" y="889200"/>
            <a:ext cx="6462000" cy="39060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b="1" lang="en-GB"/>
              <a:t>Funders</a:t>
            </a:r>
            <a:endParaRPr b="1"/>
          </a:p>
          <a:p>
            <a:pPr indent="0" lvl="0" marL="0" rtl="0" algn="l">
              <a:spcBef>
                <a:spcPts val="400"/>
              </a:spcBef>
              <a:spcAft>
                <a:spcPts val="0"/>
              </a:spcAft>
              <a:buNone/>
            </a:pPr>
            <a:r>
              <a:rPr lang="en-GB"/>
              <a:t>Data Management Plans</a:t>
            </a:r>
            <a:endParaRPr/>
          </a:p>
          <a:p>
            <a:pPr indent="0" lvl="0" marL="0" rtl="0" algn="l">
              <a:spcBef>
                <a:spcPts val="400"/>
              </a:spcBef>
              <a:spcAft>
                <a:spcPts val="0"/>
              </a:spcAft>
              <a:buNone/>
            </a:pPr>
            <a:r>
              <a:rPr lang="en-GB"/>
              <a:t>Open Data</a:t>
            </a:r>
            <a:endParaRPr/>
          </a:p>
          <a:p>
            <a:pPr indent="0" lvl="0" marL="0" rtl="0" algn="l">
              <a:spcBef>
                <a:spcPts val="1000"/>
              </a:spcBef>
              <a:spcAft>
                <a:spcPts val="0"/>
              </a:spcAft>
              <a:buNone/>
            </a:pPr>
            <a:r>
              <a:rPr i="1" lang="en-GB" sz="1700" u="sng">
                <a:solidFill>
                  <a:schemeClr val="hlink"/>
                </a:solidFill>
                <a:hlinkClick r:id="rId8"/>
              </a:rPr>
              <a:t>Vetenskapsrådet</a:t>
            </a:r>
            <a:r>
              <a:rPr i="1" lang="en-GB" sz="1700"/>
              <a:t>, </a:t>
            </a:r>
            <a:r>
              <a:rPr i="1" lang="en-GB" sz="1700" u="sng">
                <a:solidFill>
                  <a:schemeClr val="hlink"/>
                </a:solidFill>
                <a:hlinkClick r:id="rId9"/>
              </a:rPr>
              <a:t>FORMAS</a:t>
            </a:r>
            <a:r>
              <a:rPr i="1" lang="en-GB" sz="1700"/>
              <a:t>, </a:t>
            </a:r>
            <a:r>
              <a:rPr i="1" lang="en-GB" sz="1700" u="sng">
                <a:solidFill>
                  <a:schemeClr val="hlink"/>
                </a:solidFill>
                <a:hlinkClick r:id="rId10"/>
              </a:rPr>
              <a:t>Riksbankens Jubileumsfond</a:t>
            </a:r>
            <a:endParaRPr i="1" sz="1700"/>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r">
              <a:spcBef>
                <a:spcPts val="400"/>
              </a:spcBef>
              <a:spcAft>
                <a:spcPts val="0"/>
              </a:spcAft>
              <a:buNone/>
            </a:pPr>
            <a:r>
              <a:rPr b="1" lang="en-GB"/>
              <a:t>Universities</a:t>
            </a:r>
            <a:endParaRPr b="1"/>
          </a:p>
          <a:p>
            <a:pPr indent="0" lvl="0" marL="457200" rtl="0" algn="r">
              <a:spcBef>
                <a:spcPts val="400"/>
              </a:spcBef>
              <a:spcAft>
                <a:spcPts val="1000"/>
              </a:spcAft>
              <a:buNone/>
            </a:pPr>
            <a:r>
              <a:rPr lang="en-GB"/>
              <a:t>Research Data Policies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6"/>
          <p:cNvSpPr txBox="1"/>
          <p:nvPr>
            <p:ph type="title"/>
          </p:nvPr>
        </p:nvSpPr>
        <p:spPr>
          <a:xfrm>
            <a:off x="1587500" y="173063"/>
            <a:ext cx="5334000" cy="429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Motivators</a:t>
            </a:r>
            <a:endParaRPr/>
          </a:p>
        </p:txBody>
      </p:sp>
      <p:pic>
        <p:nvPicPr>
          <p:cNvPr id="314" name="Google Shape;314;p46"/>
          <p:cNvPicPr preferRelativeResize="0"/>
          <p:nvPr/>
        </p:nvPicPr>
        <p:blipFill>
          <a:blip r:embed="rId3">
            <a:alphaModFix/>
          </a:blip>
          <a:stretch>
            <a:fillRect/>
          </a:stretch>
        </p:blipFill>
        <p:spPr>
          <a:xfrm>
            <a:off x="1346525" y="743175"/>
            <a:ext cx="5867100" cy="44003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7"/>
          <p:cNvSpPr txBox="1"/>
          <p:nvPr>
            <p:ph type="title"/>
          </p:nvPr>
        </p:nvSpPr>
        <p:spPr>
          <a:xfrm>
            <a:off x="13695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sz="2600"/>
              <a:t>Good Data Management Practices</a:t>
            </a:r>
            <a:endParaRPr sz="2600"/>
          </a:p>
        </p:txBody>
      </p:sp>
      <p:sp>
        <p:nvSpPr>
          <p:cNvPr id="320" name="Google Shape;320;p47"/>
          <p:cNvSpPr txBox="1"/>
          <p:nvPr>
            <p:ph idx="1" type="body"/>
          </p:nvPr>
        </p:nvSpPr>
        <p:spPr>
          <a:xfrm>
            <a:off x="307886" y="880403"/>
            <a:ext cx="8544000" cy="3714300"/>
          </a:xfrm>
          <a:prstGeom prst="rect">
            <a:avLst/>
          </a:prstGeom>
        </p:spPr>
        <p:txBody>
          <a:bodyPr anchorCtr="0" anchor="t" bIns="0" lIns="0" spcFirstLastPara="1" rIns="0" wrap="square" tIns="0">
            <a:noAutofit/>
          </a:bodyPr>
          <a:lstStyle/>
          <a:p>
            <a:pPr indent="-355600" lvl="0" marL="457200" rtl="0" algn="l">
              <a:spcBef>
                <a:spcPts val="400"/>
              </a:spcBef>
              <a:spcAft>
                <a:spcPts val="0"/>
              </a:spcAft>
              <a:buSzPts val="2000"/>
              <a:buChar char="•"/>
            </a:pPr>
            <a:r>
              <a:rPr b="1" lang="en-GB"/>
              <a:t>Data Management Plans</a:t>
            </a:r>
            <a:r>
              <a:rPr lang="en-GB"/>
              <a:t>, to do your thinking ahead of time</a:t>
            </a:r>
            <a:endParaRPr/>
          </a:p>
          <a:p>
            <a:pPr indent="-355600" lvl="0" marL="457200" rtl="0" algn="l">
              <a:spcBef>
                <a:spcPts val="1000"/>
              </a:spcBef>
              <a:spcAft>
                <a:spcPts val="0"/>
              </a:spcAft>
              <a:buSzPts val="2000"/>
              <a:buChar char="•"/>
            </a:pPr>
            <a:r>
              <a:rPr b="1" lang="en-GB"/>
              <a:t>Using standard metadata descriptions</a:t>
            </a:r>
            <a:r>
              <a:rPr lang="en-GB"/>
              <a:t>, to clearly define your data</a:t>
            </a:r>
            <a:endParaRPr/>
          </a:p>
          <a:p>
            <a:pPr indent="-355600" lvl="0" marL="457200" rtl="0" algn="l">
              <a:spcBef>
                <a:spcPts val="1000"/>
              </a:spcBef>
              <a:spcAft>
                <a:spcPts val="0"/>
              </a:spcAft>
              <a:buSzPts val="2000"/>
              <a:buChar char="•"/>
            </a:pPr>
            <a:r>
              <a:rPr b="1" lang="en-GB"/>
              <a:t>Organising your analysis</a:t>
            </a:r>
            <a:r>
              <a:rPr lang="en-GB"/>
              <a:t>, so you and others can understand what you have done</a:t>
            </a:r>
            <a:endParaRPr/>
          </a:p>
          <a:p>
            <a:pPr indent="-355600" lvl="0" marL="457200" rtl="0" algn="l">
              <a:spcBef>
                <a:spcPts val="1000"/>
              </a:spcBef>
              <a:spcAft>
                <a:spcPts val="0"/>
              </a:spcAft>
              <a:buSzPts val="2000"/>
              <a:buChar char="•"/>
            </a:pPr>
            <a:r>
              <a:rPr b="1" lang="en-GB"/>
              <a:t>Use versioning control</a:t>
            </a:r>
            <a:r>
              <a:rPr lang="en-GB"/>
              <a:t> to keep track of changes you do</a:t>
            </a:r>
            <a:endParaRPr/>
          </a:p>
          <a:p>
            <a:pPr indent="-355600" lvl="0" marL="457200" rtl="0" algn="l">
              <a:spcBef>
                <a:spcPts val="1000"/>
              </a:spcBef>
              <a:spcAft>
                <a:spcPts val="0"/>
              </a:spcAft>
              <a:buSzPts val="2000"/>
              <a:buChar char="•"/>
            </a:pPr>
            <a:r>
              <a:rPr b="1" lang="en-GB"/>
              <a:t>Clean up metadata and data</a:t>
            </a:r>
            <a:r>
              <a:rPr lang="en-GB"/>
              <a:t> to be consistent with the standards you have chosen</a:t>
            </a:r>
            <a:endParaRPr/>
          </a:p>
          <a:p>
            <a:pPr indent="-355600" lvl="0" marL="457200" rtl="0" algn="l">
              <a:spcBef>
                <a:spcPts val="1000"/>
              </a:spcBef>
              <a:spcAft>
                <a:spcPts val="0"/>
              </a:spcAft>
              <a:buSzPts val="2000"/>
              <a:buChar char="•"/>
            </a:pPr>
            <a:r>
              <a:rPr b="1" lang="en-GB"/>
              <a:t>Submit your data to international public repositories</a:t>
            </a:r>
            <a:r>
              <a:rPr lang="en-GB"/>
              <a:t>, so others can find and reuse your data</a:t>
            </a:r>
            <a:endParaRPr/>
          </a:p>
          <a:p>
            <a:pPr indent="-355600" lvl="0" marL="457200" rtl="0" algn="l">
              <a:spcBef>
                <a:spcPts val="1000"/>
              </a:spcBef>
              <a:spcAft>
                <a:spcPts val="0"/>
              </a:spcAft>
              <a:buSzPts val="2000"/>
              <a:buChar char="•"/>
            </a:pPr>
            <a:r>
              <a:rPr b="1" lang="en-GB"/>
              <a:t>Use scripted analysis of your data</a:t>
            </a:r>
            <a:r>
              <a:rPr lang="en-GB"/>
              <a:t>, that can be understood by others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4"/>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Reasons for Open Science</a:t>
            </a:r>
            <a:endParaRPr/>
          </a:p>
        </p:txBody>
      </p:sp>
      <p:sp>
        <p:nvSpPr>
          <p:cNvPr id="116" name="Google Shape;116;p24"/>
          <p:cNvSpPr txBox="1"/>
          <p:nvPr>
            <p:ph idx="1" type="body"/>
          </p:nvPr>
        </p:nvSpPr>
        <p:spPr>
          <a:xfrm>
            <a:off x="307886" y="880403"/>
            <a:ext cx="8544000" cy="3714300"/>
          </a:xfrm>
          <a:prstGeom prst="rect">
            <a:avLst/>
          </a:prstGeom>
        </p:spPr>
        <p:txBody>
          <a:bodyPr anchorCtr="0" anchor="ctr" bIns="0" lIns="0" spcFirstLastPara="1" rIns="0" wrap="square" tIns="0">
            <a:noAutofit/>
          </a:bodyPr>
          <a:lstStyle/>
          <a:p>
            <a:pPr indent="0" lvl="0" marL="0" rtl="0" algn="ctr">
              <a:spcBef>
                <a:spcPts val="400"/>
              </a:spcBef>
              <a:spcAft>
                <a:spcPts val="0"/>
              </a:spcAft>
              <a:buNone/>
            </a:pPr>
            <a:r>
              <a:rPr b="1" lang="en-GB" sz="3000"/>
              <a:t>What do you think are reasons for Open Data? </a:t>
            </a:r>
            <a:endParaRPr b="1"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5"/>
          <p:cNvSpPr txBox="1"/>
          <p:nvPr>
            <p:ph type="title"/>
          </p:nvPr>
        </p:nvSpPr>
        <p:spPr>
          <a:xfrm>
            <a:off x="1521980" y="155463"/>
            <a:ext cx="5388600" cy="476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lang="en-GB" sz="2800" u="none" cap="none" strike="noStrike">
                <a:solidFill>
                  <a:schemeClr val="dk1"/>
                </a:solidFill>
                <a:latin typeface="Source Sans Pro"/>
                <a:ea typeface="Source Sans Pro"/>
                <a:cs typeface="Source Sans Pro"/>
                <a:sym typeface="Source Sans Pro"/>
              </a:rPr>
              <a:t>Open </a:t>
            </a:r>
            <a:r>
              <a:rPr lang="en-GB">
                <a:latin typeface="Source Sans Pro"/>
                <a:ea typeface="Source Sans Pro"/>
                <a:cs typeface="Source Sans Pro"/>
                <a:sym typeface="Source Sans Pro"/>
              </a:rPr>
              <a:t>Data</a:t>
            </a:r>
            <a:endParaRPr/>
          </a:p>
        </p:txBody>
      </p:sp>
      <p:sp>
        <p:nvSpPr>
          <p:cNvPr id="122" name="Google Shape;122;p25"/>
          <p:cNvSpPr txBox="1"/>
          <p:nvPr>
            <p:ph idx="1" type="body"/>
          </p:nvPr>
        </p:nvSpPr>
        <p:spPr>
          <a:xfrm>
            <a:off x="307887" y="880403"/>
            <a:ext cx="8416800" cy="3714300"/>
          </a:xfrm>
          <a:prstGeom prst="rect">
            <a:avLst/>
          </a:prstGeom>
          <a:noFill/>
          <a:ln>
            <a:noFill/>
          </a:ln>
        </p:spPr>
        <p:txBody>
          <a:bodyPr anchorCtr="0" anchor="t" bIns="0" lIns="0" spcFirstLastPara="1" rIns="0" wrap="square" tIns="0">
            <a:noAutofit/>
          </a:bodyPr>
          <a:lstStyle/>
          <a:p>
            <a:pPr indent="-342900" lvl="0" marL="342900" marR="0" rtl="0" algn="l">
              <a:lnSpc>
                <a:spcPct val="100000"/>
              </a:lnSpc>
              <a:spcBef>
                <a:spcPts val="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Democracy and transparency</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Publicly funded research data should be accessible to all</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Published results and conclusions should be possible to check by others</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Research</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Enables others to combine data, address new </a:t>
            </a:r>
            <a:br>
              <a:rPr b="0" i="0" lang="en-GB" sz="1800" u="none" cap="none" strike="noStrike">
                <a:solidFill>
                  <a:schemeClr val="dk1"/>
                </a:solidFill>
                <a:latin typeface="Source Sans Pro"/>
                <a:ea typeface="Source Sans Pro"/>
                <a:cs typeface="Source Sans Pro"/>
                <a:sym typeface="Source Sans Pro"/>
              </a:rPr>
            </a:br>
            <a:r>
              <a:rPr b="0" i="0" lang="en-GB" sz="1800" u="none" cap="none" strike="noStrike">
                <a:solidFill>
                  <a:schemeClr val="dk1"/>
                </a:solidFill>
                <a:latin typeface="Source Sans Pro"/>
                <a:ea typeface="Source Sans Pro"/>
                <a:cs typeface="Source Sans Pro"/>
                <a:sym typeface="Source Sans Pro"/>
              </a:rPr>
              <a:t>questions, and develop new analytical methods</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Reduce duplication and waste</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Innovation and utilization outside research</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Public authorities, companies, and private persons </a:t>
            </a:r>
            <a:br>
              <a:rPr b="0" i="0" lang="en-GB" sz="1800" u="none" cap="none" strike="noStrike">
                <a:solidFill>
                  <a:schemeClr val="dk1"/>
                </a:solidFill>
                <a:latin typeface="Source Sans Pro"/>
                <a:ea typeface="Source Sans Pro"/>
                <a:cs typeface="Source Sans Pro"/>
                <a:sym typeface="Source Sans Pro"/>
              </a:rPr>
            </a:br>
            <a:r>
              <a:rPr b="0" i="0" lang="en-GB" sz="1800" u="none" cap="none" strike="noStrike">
                <a:solidFill>
                  <a:schemeClr val="dk1"/>
                </a:solidFill>
                <a:latin typeface="Source Sans Pro"/>
                <a:ea typeface="Source Sans Pro"/>
                <a:cs typeface="Source Sans Pro"/>
                <a:sym typeface="Source Sans Pro"/>
              </a:rPr>
              <a:t>outside research can make use of the data</a:t>
            </a:r>
            <a:endParaRPr/>
          </a:p>
          <a:p>
            <a:pPr indent="-342900" lvl="0" marL="342900" marR="0" rtl="0" algn="l">
              <a:lnSpc>
                <a:spcPct val="100000"/>
              </a:lnSpc>
              <a:spcBef>
                <a:spcPts val="400"/>
              </a:spcBef>
              <a:spcAft>
                <a:spcPts val="0"/>
              </a:spcAft>
              <a:buClr>
                <a:schemeClr val="dk1"/>
              </a:buClr>
              <a:buSzPts val="2000"/>
              <a:buFont typeface="Arial"/>
              <a:buChar char="•"/>
            </a:pPr>
            <a:r>
              <a:rPr b="0" i="0" lang="en-GB" sz="2000" u="none" cap="none" strike="noStrike">
                <a:solidFill>
                  <a:schemeClr val="dk1"/>
                </a:solidFill>
                <a:latin typeface="Source Sans Pro"/>
                <a:ea typeface="Source Sans Pro"/>
                <a:cs typeface="Source Sans Pro"/>
                <a:sym typeface="Source Sans Pro"/>
              </a:rPr>
              <a:t>Citation</a:t>
            </a:r>
            <a:endParaRPr/>
          </a:p>
          <a:p>
            <a:pPr indent="-285750" lvl="1" marL="742950" marR="0" rtl="0" algn="l">
              <a:lnSpc>
                <a:spcPct val="100000"/>
              </a:lnSpc>
              <a:spcBef>
                <a:spcPts val="360"/>
              </a:spcBef>
              <a:spcAft>
                <a:spcPts val="0"/>
              </a:spcAft>
              <a:buClr>
                <a:schemeClr val="dk1"/>
              </a:buClr>
              <a:buSzPts val="1800"/>
              <a:buFont typeface="Arial"/>
              <a:buChar char="–"/>
            </a:pPr>
            <a:r>
              <a:rPr b="0" i="0" lang="en-GB" sz="1800" u="none" cap="none" strike="noStrike">
                <a:solidFill>
                  <a:schemeClr val="dk1"/>
                </a:solidFill>
                <a:latin typeface="Source Sans Pro"/>
                <a:ea typeface="Source Sans Pro"/>
                <a:cs typeface="Source Sans Pro"/>
                <a:sym typeface="Source Sans Pro"/>
              </a:rPr>
              <a:t>Citation of data will be a merit for the researcher that produced it</a:t>
            </a:r>
            <a:endParaRPr/>
          </a:p>
          <a:p>
            <a:pPr indent="-215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Source Sans Pro"/>
              <a:ea typeface="Source Sans Pro"/>
              <a:cs typeface="Source Sans Pro"/>
              <a:sym typeface="Source Sans Pro"/>
            </a:endParaRPr>
          </a:p>
        </p:txBody>
      </p:sp>
      <p:pic>
        <p:nvPicPr>
          <p:cNvPr id="123" name="Google Shape;123;p25"/>
          <p:cNvPicPr preferRelativeResize="0"/>
          <p:nvPr/>
        </p:nvPicPr>
        <p:blipFill rotWithShape="1">
          <a:blip r:embed="rId3">
            <a:alphaModFix/>
          </a:blip>
          <a:srcRect b="0" l="0" r="0" t="0"/>
          <a:stretch/>
        </p:blipFill>
        <p:spPr>
          <a:xfrm>
            <a:off x="5757249" y="1945183"/>
            <a:ext cx="3260433" cy="22198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6"/>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Ethical?</a:t>
            </a:r>
            <a:endParaRPr/>
          </a:p>
        </p:txBody>
      </p:sp>
      <p:sp>
        <p:nvSpPr>
          <p:cNvPr id="129" name="Google Shape;129;p26"/>
          <p:cNvSpPr txBox="1"/>
          <p:nvPr>
            <p:ph idx="1" type="body"/>
          </p:nvPr>
        </p:nvSpPr>
        <p:spPr>
          <a:xfrm>
            <a:off x="307875" y="880400"/>
            <a:ext cx="7797600" cy="37143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rPr i="1" lang="en-GB"/>
              <a:t>Doing “sloppy” science &amp; n</a:t>
            </a:r>
            <a:r>
              <a:rPr i="1" lang="en-GB"/>
              <a:t>ot being open and transparent</a:t>
            </a:r>
            <a:endParaRPr i="1"/>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l">
              <a:spcBef>
                <a:spcPts val="400"/>
              </a:spcBef>
              <a:spcAft>
                <a:spcPts val="0"/>
              </a:spcAft>
              <a:buNone/>
            </a:pPr>
            <a:r>
              <a:t/>
            </a:r>
            <a:endParaRPr/>
          </a:p>
          <a:p>
            <a:pPr indent="0" lvl="0" marL="0" rtl="0" algn="r">
              <a:spcBef>
                <a:spcPts val="400"/>
              </a:spcBef>
              <a:spcAft>
                <a:spcPts val="0"/>
              </a:spcAft>
              <a:buNone/>
            </a:pPr>
            <a:r>
              <a:rPr lang="en-GB"/>
              <a:t>W</a:t>
            </a:r>
            <a:r>
              <a:rPr lang="en-GB"/>
              <a:t>aste of resources</a:t>
            </a:r>
            <a:endParaRPr/>
          </a:p>
          <a:p>
            <a:pPr indent="0" lvl="0" marL="0" rtl="0" algn="r">
              <a:spcBef>
                <a:spcPts val="400"/>
              </a:spcBef>
              <a:spcAft>
                <a:spcPts val="0"/>
              </a:spcAft>
              <a:buNone/>
            </a:pPr>
            <a:r>
              <a:rPr lang="en-GB"/>
              <a:t>Contributing to the current research credibility crisis</a:t>
            </a:r>
            <a:endParaRPr/>
          </a:p>
          <a:p>
            <a:pPr indent="0" lvl="0" marL="0" rtl="0" algn="r">
              <a:spcBef>
                <a:spcPts val="400"/>
              </a:spcBef>
              <a:spcAft>
                <a:spcPts val="0"/>
              </a:spcAft>
              <a:buNone/>
            </a:pPr>
            <a:r>
              <a:rPr lang="en-GB"/>
              <a:t>C</a:t>
            </a:r>
            <a:r>
              <a:rPr lang="en-GB"/>
              <a:t>ontributing to the current </a:t>
            </a:r>
            <a:r>
              <a:rPr lang="en-GB"/>
              <a:t>reproducibility crisis</a:t>
            </a:r>
            <a:endParaRPr/>
          </a:p>
          <a:p>
            <a:pPr indent="0" lvl="0" marL="0" rtl="0" algn="r">
              <a:spcBef>
                <a:spcPts val="400"/>
              </a:spcBef>
              <a:spcAft>
                <a:spcPts val="0"/>
              </a:spcAft>
              <a:buNone/>
            </a:pPr>
            <a:r>
              <a:rPr i="1" lang="en-GB"/>
              <a:t>Harming the profession</a:t>
            </a:r>
            <a:endParaRPr i="1"/>
          </a:p>
          <a:p>
            <a:pPr indent="0" lvl="0" marL="0" rtl="0" algn="r">
              <a:spcBef>
                <a:spcPts val="400"/>
              </a:spcBef>
              <a:spcAft>
                <a:spcPts val="0"/>
              </a:spcAft>
              <a:buNone/>
            </a:pPr>
            <a:r>
              <a:rPr i="1" lang="en-GB"/>
              <a:t>Harming public trust in research</a:t>
            </a:r>
            <a:endParaRPr i="1"/>
          </a:p>
        </p:txBody>
      </p:sp>
      <p:sp>
        <p:nvSpPr>
          <p:cNvPr id="130" name="Google Shape;130;p26"/>
          <p:cNvSpPr txBox="1"/>
          <p:nvPr/>
        </p:nvSpPr>
        <p:spPr>
          <a:xfrm>
            <a:off x="4572000" y="4594700"/>
            <a:ext cx="43857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GB" sz="1200"/>
              <a:t>My take of material by Rochelle Tractenberg “</a:t>
            </a:r>
            <a:r>
              <a:rPr i="1" lang="en-GB" sz="1200" u="sng">
                <a:solidFill>
                  <a:srgbClr val="0000FF"/>
                </a:solidFill>
                <a:hlinkClick r:id="rId3">
                  <a:extLst>
                    <a:ext uri="{A12FA001-AC4F-418D-AE19-62706E023703}">
                      <ahyp:hlinkClr val="tx"/>
                    </a:ext>
                  </a:extLst>
                </a:hlinkClick>
              </a:rPr>
              <a:t>Unexpected Ethical Challenges in Bioinformatics and Genomics.</a:t>
            </a:r>
            <a:r>
              <a:rPr i="1" lang="en-GB" sz="1200"/>
              <a:t>”</a:t>
            </a:r>
            <a:endParaRPr i="1"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7"/>
          <p:cNvSpPr txBox="1"/>
          <p:nvPr>
            <p:ph type="title"/>
          </p:nvPr>
        </p:nvSpPr>
        <p:spPr>
          <a:xfrm>
            <a:off x="1521980" y="155463"/>
            <a:ext cx="5437500" cy="476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GB"/>
              <a:t>Crisis?</a:t>
            </a:r>
            <a:endParaRPr/>
          </a:p>
        </p:txBody>
      </p:sp>
      <p:sp>
        <p:nvSpPr>
          <p:cNvPr id="136" name="Google Shape;136;p27"/>
          <p:cNvSpPr txBox="1"/>
          <p:nvPr>
            <p:ph idx="1" type="body"/>
          </p:nvPr>
        </p:nvSpPr>
        <p:spPr>
          <a:xfrm>
            <a:off x="307886" y="880403"/>
            <a:ext cx="8544000" cy="3714300"/>
          </a:xfrm>
          <a:prstGeom prst="rect">
            <a:avLst/>
          </a:prstGeom>
        </p:spPr>
        <p:txBody>
          <a:bodyPr anchorCtr="0" anchor="ctr" bIns="0" lIns="0" spcFirstLastPara="1" rIns="0" wrap="square" tIns="0">
            <a:noAutofit/>
          </a:bodyPr>
          <a:lstStyle/>
          <a:p>
            <a:pPr indent="0" lvl="0" marL="0" rtl="0" algn="ctr">
              <a:spcBef>
                <a:spcPts val="400"/>
              </a:spcBef>
              <a:spcAft>
                <a:spcPts val="0"/>
              </a:spcAft>
              <a:buClr>
                <a:schemeClr val="dk1"/>
              </a:buClr>
              <a:buSzPts val="1100"/>
              <a:buFont typeface="Arial"/>
              <a:buNone/>
            </a:pPr>
            <a:r>
              <a:rPr b="1" lang="en-GB" sz="2600"/>
              <a:t>Do you think we have a </a:t>
            </a:r>
            <a:r>
              <a:rPr b="1" lang="en-GB" sz="2600">
                <a:solidFill>
                  <a:schemeClr val="accent2"/>
                </a:solidFill>
              </a:rPr>
              <a:t>credibility</a:t>
            </a:r>
            <a:r>
              <a:rPr b="1" lang="en-GB" sz="2600"/>
              <a:t> and/or </a:t>
            </a:r>
            <a:r>
              <a:rPr b="1" lang="en-GB" sz="2600">
                <a:solidFill>
                  <a:schemeClr val="accent5"/>
                </a:solidFill>
              </a:rPr>
              <a:t>reproducibility</a:t>
            </a:r>
            <a:r>
              <a:rPr b="1" lang="en-GB" sz="2600"/>
              <a:t> crisis?</a:t>
            </a:r>
            <a:endParaRPr b="1" sz="2600"/>
          </a:p>
          <a:p>
            <a:pPr indent="0" lvl="0" marL="0" rtl="0" algn="ctr">
              <a:spcBef>
                <a:spcPts val="400"/>
              </a:spcBef>
              <a:spcAft>
                <a:spcPts val="0"/>
              </a:spcAft>
              <a:buClr>
                <a:schemeClr val="dk1"/>
              </a:buClr>
              <a:buSzPts val="1100"/>
              <a:buFont typeface="Arial"/>
              <a:buNone/>
            </a:pPr>
            <a:r>
              <a:t/>
            </a:r>
            <a:endParaRPr b="1" sz="2600"/>
          </a:p>
          <a:p>
            <a:pPr indent="0" lvl="0" marL="0" rtl="0" algn="ctr">
              <a:spcBef>
                <a:spcPts val="400"/>
              </a:spcBef>
              <a:spcAft>
                <a:spcPts val="0"/>
              </a:spcAft>
              <a:buClr>
                <a:schemeClr val="dk1"/>
              </a:buClr>
              <a:buSzPts val="1100"/>
              <a:buFont typeface="Arial"/>
              <a:buNone/>
            </a:pPr>
            <a:r>
              <a:rPr b="1" lang="en-GB" sz="2600"/>
              <a:t>If so, what are some of its causes?</a:t>
            </a:r>
            <a:endParaRPr b="1" sz="2600"/>
          </a:p>
          <a:p>
            <a:pPr indent="0" lvl="0" marL="0" rtl="0" algn="ctr">
              <a:spcBef>
                <a:spcPts val="400"/>
              </a:spcBef>
              <a:spcAft>
                <a:spcPts val="0"/>
              </a:spcAft>
              <a:buNone/>
            </a:pPr>
            <a:r>
              <a:t/>
            </a:r>
            <a:endParaRPr b="1" sz="2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8"/>
          <p:cNvPicPr preferRelativeResize="0"/>
          <p:nvPr/>
        </p:nvPicPr>
        <p:blipFill rotWithShape="1">
          <a:blip r:embed="rId3">
            <a:alphaModFix/>
          </a:blip>
          <a:srcRect b="0" l="0" r="0" t="0"/>
          <a:stretch/>
        </p:blipFill>
        <p:spPr>
          <a:xfrm>
            <a:off x="5074257" y="1491914"/>
            <a:ext cx="2367456" cy="2078992"/>
          </a:xfrm>
          <a:prstGeom prst="rect">
            <a:avLst/>
          </a:prstGeom>
          <a:noFill/>
          <a:ln>
            <a:noFill/>
          </a:ln>
        </p:spPr>
      </p:pic>
      <p:pic>
        <p:nvPicPr>
          <p:cNvPr id="142" name="Google Shape;142;p28"/>
          <p:cNvPicPr preferRelativeResize="0"/>
          <p:nvPr/>
        </p:nvPicPr>
        <p:blipFill rotWithShape="1">
          <a:blip r:embed="rId4">
            <a:alphaModFix/>
          </a:blip>
          <a:srcRect b="0" l="0" r="0" t="0"/>
          <a:stretch/>
        </p:blipFill>
        <p:spPr>
          <a:xfrm>
            <a:off x="553275" y="899975"/>
            <a:ext cx="3520775" cy="3725500"/>
          </a:xfrm>
          <a:prstGeom prst="rect">
            <a:avLst/>
          </a:prstGeom>
          <a:noFill/>
          <a:ln>
            <a:noFill/>
          </a:ln>
        </p:spPr>
      </p:pic>
      <p:sp>
        <p:nvSpPr>
          <p:cNvPr id="143" name="Google Shape;143;p28"/>
          <p:cNvSpPr txBox="1"/>
          <p:nvPr/>
        </p:nvSpPr>
        <p:spPr>
          <a:xfrm>
            <a:off x="208389" y="4752767"/>
            <a:ext cx="6353100" cy="25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GB" sz="800" u="none" cap="none" strike="noStrike">
                <a:solidFill>
                  <a:schemeClr val="dk1"/>
                </a:solidFill>
                <a:latin typeface="Arial"/>
                <a:ea typeface="Arial"/>
                <a:cs typeface="Arial"/>
                <a:sym typeface="Arial"/>
              </a:rPr>
              <a:t>[1] "1,500 scientists lift the lid on reproducibility". Nature. 533: 452–454</a:t>
            </a:r>
            <a:endParaRPr b="0" i="0" sz="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GB" sz="800" u="none" cap="none" strike="noStrike">
                <a:solidFill>
                  <a:schemeClr val="dk1"/>
                </a:solidFill>
                <a:latin typeface="Arial"/>
                <a:ea typeface="Arial"/>
                <a:cs typeface="Arial"/>
                <a:sym typeface="Arial"/>
              </a:rPr>
              <a:t>[2] Begley, C. G.; Ellis, L. M. (2012). "Drug development: Raise standards for preclinical cancer research". Nature. 483 (7391): 531–533.</a:t>
            </a:r>
            <a:endParaRPr b="0" i="0" sz="1400" u="none" cap="none" strike="noStrike">
              <a:solidFill>
                <a:srgbClr val="000000"/>
              </a:solidFill>
              <a:latin typeface="Arial"/>
              <a:ea typeface="Arial"/>
              <a:cs typeface="Arial"/>
              <a:sym typeface="Arial"/>
            </a:endParaRPr>
          </a:p>
        </p:txBody>
      </p:sp>
      <p:sp>
        <p:nvSpPr>
          <p:cNvPr id="144" name="Google Shape;144;p28"/>
          <p:cNvSpPr txBox="1"/>
          <p:nvPr>
            <p:ph type="title"/>
          </p:nvPr>
        </p:nvSpPr>
        <p:spPr>
          <a:xfrm>
            <a:off x="1587500" y="116597"/>
            <a:ext cx="53340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Arial"/>
              <a:buNone/>
            </a:pPr>
            <a:r>
              <a:rPr lang="en-GB">
                <a:latin typeface="Source Sans Pro"/>
                <a:ea typeface="Source Sans Pro"/>
                <a:cs typeface="Source Sans Pro"/>
                <a:sym typeface="Source Sans Pro"/>
              </a:rPr>
              <a:t>A reproducibility crisis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title"/>
          </p:nvPr>
        </p:nvSpPr>
        <p:spPr>
          <a:xfrm>
            <a:off x="1587500" y="116597"/>
            <a:ext cx="5334000" cy="3216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2800"/>
              <a:buFont typeface="Source Sans Pro"/>
              <a:buNone/>
            </a:pPr>
            <a:r>
              <a:rPr b="1" i="0" lang="en-GB" sz="2800" u="none" cap="none" strike="noStrike">
                <a:solidFill>
                  <a:schemeClr val="dk1"/>
                </a:solidFill>
                <a:latin typeface="Source Sans Pro"/>
                <a:ea typeface="Source Sans Pro"/>
                <a:cs typeface="Source Sans Pro"/>
                <a:sym typeface="Source Sans Pro"/>
              </a:rPr>
              <a:t>A reproducibility crisis</a:t>
            </a:r>
            <a:endParaRPr b="1" i="0" sz="2800" u="none" cap="none" strike="noStrike">
              <a:solidFill>
                <a:schemeClr val="dk1"/>
              </a:solidFill>
              <a:latin typeface="Source Sans Pro"/>
              <a:ea typeface="Source Sans Pro"/>
              <a:cs typeface="Source Sans Pro"/>
              <a:sym typeface="Source Sans Pro"/>
            </a:endParaRPr>
          </a:p>
        </p:txBody>
      </p:sp>
      <p:sp>
        <p:nvSpPr>
          <p:cNvPr id="151" name="Google Shape;151;p29"/>
          <p:cNvSpPr/>
          <p:nvPr/>
        </p:nvSpPr>
        <p:spPr>
          <a:xfrm>
            <a:off x="388246" y="4548690"/>
            <a:ext cx="8544900" cy="55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sng" cap="none" strike="noStrike">
                <a:solidFill>
                  <a:srgbClr val="000000"/>
                </a:solidFill>
                <a:latin typeface="Helvetica Neue Light"/>
                <a:ea typeface="Helvetica Neue Light"/>
                <a:cs typeface="Helvetica Neue Light"/>
                <a:sym typeface="Helvetica Neue Light"/>
              </a:rPr>
              <a:t>Summary of the efforts to replicate the published analyses.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000000"/>
                </a:solidFill>
                <a:latin typeface="Helvetica Neue Light"/>
                <a:ea typeface="Helvetica Neue Light"/>
                <a:cs typeface="Helvetica Neue Light"/>
                <a:sym typeface="Helvetica Neue Light"/>
              </a:rPr>
              <a:t>Adopted from: Ioannidis et al. Repeatability of published microarray gene expression analyses.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1" lang="en-GB" sz="1000" u="none" cap="none" strike="noStrike">
                <a:solidFill>
                  <a:srgbClr val="000000"/>
                </a:solidFill>
                <a:latin typeface="Helvetica Neue Light"/>
                <a:ea typeface="Helvetica Neue Light"/>
                <a:cs typeface="Helvetica Neue Light"/>
                <a:sym typeface="Helvetica Neue Light"/>
              </a:rPr>
              <a:t>Nature Genetics</a:t>
            </a:r>
            <a:r>
              <a:rPr b="0" i="0" lang="en-GB" sz="1000" u="none" cap="none" strike="noStrike">
                <a:solidFill>
                  <a:srgbClr val="000000"/>
                </a:solidFill>
                <a:latin typeface="Helvetica Neue Light"/>
                <a:ea typeface="Helvetica Neue Light"/>
                <a:cs typeface="Helvetica Neue Light"/>
                <a:sym typeface="Helvetica Neue Light"/>
              </a:rPr>
              <a:t> </a:t>
            </a:r>
            <a:r>
              <a:rPr b="1" i="0" lang="en-GB" sz="1000" u="none" cap="none" strike="noStrike">
                <a:solidFill>
                  <a:srgbClr val="000000"/>
                </a:solidFill>
                <a:latin typeface="Helvetica Neue Light"/>
                <a:ea typeface="Helvetica Neue Light"/>
                <a:cs typeface="Helvetica Neue Light"/>
                <a:sym typeface="Helvetica Neue Light"/>
              </a:rPr>
              <a:t>41</a:t>
            </a:r>
            <a:r>
              <a:rPr b="0" i="0" lang="en-GB" sz="1000" u="none" cap="none" strike="noStrike">
                <a:solidFill>
                  <a:srgbClr val="000000"/>
                </a:solidFill>
                <a:latin typeface="Helvetica Neue Light"/>
                <a:ea typeface="Helvetica Neue Light"/>
                <a:cs typeface="Helvetica Neue Light"/>
                <a:sym typeface="Helvetica Neue Light"/>
              </a:rPr>
              <a:t> (2009) doi:10.1038/ng.295</a:t>
            </a:r>
            <a:endParaRPr b="0" i="0" sz="1400" u="none" cap="none" strike="noStrike">
              <a:solidFill>
                <a:srgbClr val="000000"/>
              </a:solidFill>
              <a:latin typeface="Arial"/>
              <a:ea typeface="Arial"/>
              <a:cs typeface="Arial"/>
              <a:sym typeface="Arial"/>
            </a:endParaRPr>
          </a:p>
        </p:txBody>
      </p:sp>
      <p:sp>
        <p:nvSpPr>
          <p:cNvPr id="152" name="Google Shape;152;p29"/>
          <p:cNvSpPr/>
          <p:nvPr/>
        </p:nvSpPr>
        <p:spPr>
          <a:xfrm flipH="1">
            <a:off x="2116444" y="1881642"/>
            <a:ext cx="2171100" cy="2171100"/>
          </a:xfrm>
          <a:prstGeom prst="pie">
            <a:avLst>
              <a:gd fmla="val 4741498" name="adj1"/>
              <a:gd fmla="val 16809790" name="adj2"/>
            </a:avLst>
          </a:prstGeom>
          <a:solidFill>
            <a:srgbClr val="D5443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9"/>
          <p:cNvSpPr/>
          <p:nvPr/>
        </p:nvSpPr>
        <p:spPr>
          <a:xfrm flipH="1" rot="-10202211">
            <a:off x="2043708" y="1884386"/>
            <a:ext cx="2087684" cy="2119695"/>
          </a:xfrm>
          <a:prstGeom prst="pie">
            <a:avLst>
              <a:gd fmla="val 6605399" name="adj1"/>
              <a:gd fmla="val 8939340" name="adj2"/>
            </a:avLst>
          </a:prstGeom>
          <a:solidFill>
            <a:srgbClr val="E36C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9"/>
          <p:cNvSpPr/>
          <p:nvPr/>
        </p:nvSpPr>
        <p:spPr>
          <a:xfrm flipH="1" rot="-9981924">
            <a:off x="2029187" y="1889886"/>
            <a:ext cx="2065508" cy="2110258"/>
          </a:xfrm>
          <a:prstGeom prst="pie">
            <a:avLst>
              <a:gd fmla="val 9206437" name="adj1"/>
              <a:gd fmla="val 10271591" name="adj2"/>
            </a:avLst>
          </a:prstGeom>
          <a:solidFill>
            <a:srgbClr val="FABF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9"/>
          <p:cNvSpPr/>
          <p:nvPr/>
        </p:nvSpPr>
        <p:spPr>
          <a:xfrm flipH="1" rot="-9984202">
            <a:off x="2010199" y="1895983"/>
            <a:ext cx="2133697" cy="2150068"/>
          </a:xfrm>
          <a:prstGeom prst="pie">
            <a:avLst>
              <a:gd fmla="val 10307428" name="adj1"/>
              <a:gd fmla="val 15029018" name="adj2"/>
            </a:avLst>
          </a:prstGeom>
          <a:solidFill>
            <a:srgbClr val="F8EA5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9"/>
          <p:cNvSpPr/>
          <p:nvPr/>
        </p:nvSpPr>
        <p:spPr>
          <a:xfrm flipH="1" rot="-10047579">
            <a:off x="2044562" y="1901815"/>
            <a:ext cx="2098770" cy="2150735"/>
          </a:xfrm>
          <a:prstGeom prst="pie">
            <a:avLst>
              <a:gd fmla="val 15012057" name="adj1"/>
              <a:gd fmla="val 16256727" name="adj2"/>
            </a:avLst>
          </a:prstGeom>
          <a:solidFill>
            <a:srgbClr val="F4B3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7" name="Google Shape;157;p29"/>
          <p:cNvGrpSpPr/>
          <p:nvPr/>
        </p:nvGrpSpPr>
        <p:grpSpPr>
          <a:xfrm>
            <a:off x="3201994" y="1881642"/>
            <a:ext cx="4720483" cy="2171001"/>
            <a:chOff x="4999594" y="2857680"/>
            <a:chExt cx="4720483" cy="2171001"/>
          </a:xfrm>
        </p:grpSpPr>
        <p:sp>
          <p:nvSpPr>
            <p:cNvPr id="158" name="Google Shape;158;p29"/>
            <p:cNvSpPr/>
            <p:nvPr/>
          </p:nvSpPr>
          <p:spPr>
            <a:xfrm flipH="1">
              <a:off x="6474364" y="3132590"/>
              <a:ext cx="1621200" cy="1621200"/>
            </a:xfrm>
            <a:prstGeom prst="pie">
              <a:avLst>
                <a:gd fmla="val 15750527" name="adj1"/>
                <a:gd fmla="val 4791207" name="adj2"/>
              </a:avLst>
            </a:prstGeom>
            <a:solidFill>
              <a:srgbClr val="F8967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9"/>
            <p:cNvSpPr/>
            <p:nvPr/>
          </p:nvSpPr>
          <p:spPr>
            <a:xfrm flipH="1">
              <a:off x="6488312" y="3130699"/>
              <a:ext cx="1621200" cy="1621200"/>
            </a:xfrm>
            <a:prstGeom prst="pie">
              <a:avLst>
                <a:gd fmla="val 13524087" name="adj1"/>
                <a:gd fmla="val 15757844" name="adj2"/>
              </a:avLst>
            </a:prstGeom>
            <a:solidFill>
              <a:srgbClr val="D56B3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9"/>
            <p:cNvSpPr/>
            <p:nvPr/>
          </p:nvSpPr>
          <p:spPr>
            <a:xfrm flipH="1">
              <a:off x="6494751" y="3140179"/>
              <a:ext cx="1621200" cy="1621200"/>
            </a:xfrm>
            <a:prstGeom prst="pie">
              <a:avLst>
                <a:gd fmla="val 8931133" name="adj1"/>
                <a:gd fmla="val 13508631" name="adj2"/>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9"/>
            <p:cNvSpPr/>
            <p:nvPr/>
          </p:nvSpPr>
          <p:spPr>
            <a:xfrm flipH="1">
              <a:off x="6481816" y="3149251"/>
              <a:ext cx="1621200" cy="1621200"/>
            </a:xfrm>
            <a:prstGeom prst="pie">
              <a:avLst>
                <a:gd fmla="val 4827153" name="adj1"/>
                <a:gd fmla="val 8945393" name="adj2"/>
              </a:avLst>
            </a:prstGeom>
            <a:solidFill>
              <a:srgbClr val="E33D7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2" name="Google Shape;162;p29"/>
            <p:cNvCxnSpPr>
              <a:stCxn id="152" idx="3"/>
              <a:endCxn id="158" idx="3"/>
            </p:cNvCxnSpPr>
            <p:nvPr/>
          </p:nvCxnSpPr>
          <p:spPr>
            <a:xfrm>
              <a:off x="4999594" y="2857680"/>
              <a:ext cx="2285400" cy="274800"/>
            </a:xfrm>
            <a:prstGeom prst="straightConnector1">
              <a:avLst/>
            </a:prstGeom>
            <a:noFill/>
            <a:ln cap="flat" cmpd="sng" w="9525">
              <a:solidFill>
                <a:srgbClr val="D5443A"/>
              </a:solidFill>
              <a:prstDash val="solid"/>
              <a:round/>
              <a:headEnd len="sm" w="sm" type="none"/>
              <a:tailEnd len="sm" w="sm" type="none"/>
            </a:ln>
          </p:spPr>
        </p:cxnSp>
        <p:cxnSp>
          <p:nvCxnSpPr>
            <p:cNvPr id="163" name="Google Shape;163;p29"/>
            <p:cNvCxnSpPr/>
            <p:nvPr/>
          </p:nvCxnSpPr>
          <p:spPr>
            <a:xfrm flipH="1" rot="10800000">
              <a:off x="5047867" y="4743381"/>
              <a:ext cx="2128500" cy="285300"/>
            </a:xfrm>
            <a:prstGeom prst="straightConnector1">
              <a:avLst/>
            </a:prstGeom>
            <a:noFill/>
            <a:ln cap="flat" cmpd="sng" w="9525">
              <a:solidFill>
                <a:srgbClr val="D5443A"/>
              </a:solidFill>
              <a:prstDash val="solid"/>
              <a:round/>
              <a:headEnd len="sm" w="sm" type="none"/>
              <a:tailEnd len="sm" w="sm" type="none"/>
            </a:ln>
          </p:spPr>
        </p:cxnSp>
        <p:sp>
          <p:nvSpPr>
            <p:cNvPr id="164" name="Google Shape;164;p29"/>
            <p:cNvSpPr txBox="1"/>
            <p:nvPr/>
          </p:nvSpPr>
          <p:spPr>
            <a:xfrm>
              <a:off x="6491046" y="3617135"/>
              <a:ext cx="848400" cy="461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Data not available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65" name="Google Shape;165;p29"/>
            <p:cNvSpPr txBox="1"/>
            <p:nvPr/>
          </p:nvSpPr>
          <p:spPr>
            <a:xfrm>
              <a:off x="7602609" y="2981755"/>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Software not available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66" name="Google Shape;166;p29"/>
            <p:cNvSpPr txBox="1"/>
            <p:nvPr/>
          </p:nvSpPr>
          <p:spPr>
            <a:xfrm>
              <a:off x="7955777" y="3776550"/>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Methods unclear</a:t>
              </a:r>
              <a:endParaRPr b="0" i="0" sz="1400" u="none" cap="none" strike="noStrike">
                <a:solidFill>
                  <a:srgbClr val="000000"/>
                </a:solidFill>
                <a:latin typeface="Arial"/>
                <a:ea typeface="Arial"/>
                <a:cs typeface="Arial"/>
                <a:sym typeface="Arial"/>
              </a:endParaRPr>
            </a:p>
          </p:txBody>
        </p:sp>
        <p:sp>
          <p:nvSpPr>
            <p:cNvPr id="167" name="Google Shape;167;p29"/>
            <p:cNvSpPr txBox="1"/>
            <p:nvPr/>
          </p:nvSpPr>
          <p:spPr>
            <a:xfrm>
              <a:off x="7544193" y="4571347"/>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Different results</a:t>
              </a:r>
              <a:endParaRPr b="0" i="0" sz="1200" u="none" cap="none" strike="noStrike">
                <a:solidFill>
                  <a:srgbClr val="000000"/>
                </a:solidFill>
                <a:latin typeface="Helvetica Neue Light"/>
                <a:ea typeface="Helvetica Neue Light"/>
                <a:cs typeface="Helvetica Neue Light"/>
                <a:sym typeface="Helvetica Neue Light"/>
              </a:endParaRPr>
            </a:p>
          </p:txBody>
        </p:sp>
      </p:grpSp>
      <p:sp>
        <p:nvSpPr>
          <p:cNvPr id="168" name="Google Shape;168;p29"/>
          <p:cNvSpPr txBox="1"/>
          <p:nvPr/>
        </p:nvSpPr>
        <p:spPr>
          <a:xfrm>
            <a:off x="3116586" y="2726228"/>
            <a:ext cx="1212300" cy="461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GB" sz="1200" u="none" cap="none" strike="noStrike">
                <a:solidFill>
                  <a:srgbClr val="000000"/>
                </a:solidFill>
                <a:latin typeface="Helvetica Neue Light"/>
                <a:ea typeface="Helvetica Neue Light"/>
                <a:cs typeface="Helvetica Neue Light"/>
                <a:sym typeface="Helvetica Neue Light"/>
              </a:rPr>
              <a:t>Cannot reproduce</a:t>
            </a:r>
            <a:endParaRPr b="0" i="0" sz="1400" u="none" cap="none" strike="noStrike">
              <a:solidFill>
                <a:srgbClr val="000000"/>
              </a:solidFill>
              <a:latin typeface="Arial"/>
              <a:ea typeface="Arial"/>
              <a:cs typeface="Arial"/>
              <a:sym typeface="Arial"/>
            </a:endParaRPr>
          </a:p>
        </p:txBody>
      </p:sp>
      <p:sp>
        <p:nvSpPr>
          <p:cNvPr id="169" name="Google Shape;169;p29"/>
          <p:cNvSpPr txBox="1"/>
          <p:nvPr/>
        </p:nvSpPr>
        <p:spPr>
          <a:xfrm>
            <a:off x="388242" y="1456993"/>
            <a:ext cx="14634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GB" sz="1200" u="none" cap="none" strike="noStrike">
                <a:solidFill>
                  <a:srgbClr val="000000"/>
                </a:solidFill>
                <a:latin typeface="Helvetica Neue Light"/>
                <a:ea typeface="Helvetica Neue Light"/>
                <a:cs typeface="Helvetica Neue Light"/>
                <a:sym typeface="Helvetica Neue Light"/>
              </a:rPr>
              <a:t>Can reproduce…</a:t>
            </a:r>
            <a:endParaRPr b="1" i="0" sz="1200" u="none" cap="none" strike="noStrike">
              <a:solidFill>
                <a:srgbClr val="000000"/>
              </a:solidFill>
              <a:latin typeface="Helvetica Neue Light"/>
              <a:ea typeface="Helvetica Neue Light"/>
              <a:cs typeface="Helvetica Neue Light"/>
              <a:sym typeface="Helvetica Neue Light"/>
            </a:endParaRPr>
          </a:p>
        </p:txBody>
      </p:sp>
      <p:sp>
        <p:nvSpPr>
          <p:cNvPr id="170" name="Google Shape;170;p29"/>
          <p:cNvSpPr txBox="1"/>
          <p:nvPr/>
        </p:nvSpPr>
        <p:spPr>
          <a:xfrm>
            <a:off x="1152585" y="1811530"/>
            <a:ext cx="1764300" cy="276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…in principle</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1" name="Google Shape;171;p29"/>
          <p:cNvSpPr txBox="1"/>
          <p:nvPr/>
        </p:nvSpPr>
        <p:spPr>
          <a:xfrm>
            <a:off x="157785" y="2117088"/>
            <a:ext cx="1989600" cy="4617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…with some discrepancies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2" name="Google Shape;172;p29"/>
          <p:cNvSpPr txBox="1"/>
          <p:nvPr/>
        </p:nvSpPr>
        <p:spPr>
          <a:xfrm>
            <a:off x="215875" y="2859164"/>
            <a:ext cx="1808100" cy="6462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…from processed data with some discrepancies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3" name="Google Shape;173;p29"/>
          <p:cNvSpPr txBox="1"/>
          <p:nvPr/>
        </p:nvSpPr>
        <p:spPr>
          <a:xfrm>
            <a:off x="1021587" y="3943023"/>
            <a:ext cx="1764300" cy="4617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r>
              <a:rPr b="0" i="0" lang="en-GB" sz="1200" u="none" cap="none" strike="noStrike">
                <a:solidFill>
                  <a:srgbClr val="000000"/>
                </a:solidFill>
                <a:latin typeface="Helvetica Neue Light"/>
                <a:ea typeface="Helvetica Neue Light"/>
                <a:cs typeface="Helvetica Neue Light"/>
                <a:sym typeface="Helvetica Neue Light"/>
              </a:rPr>
              <a:t>…partially with some discrepencies</a:t>
            </a:r>
            <a:endParaRPr b="0" i="0" sz="1200" u="none" cap="none" strike="noStrike">
              <a:solidFill>
                <a:srgbClr val="000000"/>
              </a:solidFill>
              <a:latin typeface="Helvetica Neue Light"/>
              <a:ea typeface="Helvetica Neue Light"/>
              <a:cs typeface="Helvetica Neue Light"/>
              <a:sym typeface="Helvetica Neue Light"/>
            </a:endParaRPr>
          </a:p>
        </p:txBody>
      </p:sp>
      <p:sp>
        <p:nvSpPr>
          <p:cNvPr id="174" name="Google Shape;174;p29"/>
          <p:cNvSpPr/>
          <p:nvPr/>
        </p:nvSpPr>
        <p:spPr>
          <a:xfrm>
            <a:off x="413325" y="770579"/>
            <a:ext cx="6096000" cy="523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Helvetica Neue Light"/>
                <a:ea typeface="Helvetica Neue Light"/>
                <a:cs typeface="Helvetica Neue Light"/>
                <a:sym typeface="Helvetica Neue Light"/>
              </a:rPr>
              <a:t>Reproduction of data analyses in 18 articles on microarray-based gene expression profiling published in Nature Genetics in 2005–2006:</a:t>
            </a:r>
            <a:endParaRPr b="0" i="0" sz="1400" u="none" cap="none" strike="noStrike">
              <a:solidFill>
                <a:srgbClr val="000000"/>
              </a:solidFill>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1587500" y="116602"/>
            <a:ext cx="5334000" cy="54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GB"/>
              <a:t>Data Management Snafu</a:t>
            </a:r>
            <a:endParaRPr/>
          </a:p>
        </p:txBody>
      </p:sp>
      <p:sp>
        <p:nvSpPr>
          <p:cNvPr id="180" name="Google Shape;180;p30">
            <a:hlinkClick r:id="rId3"/>
          </p:cNvPr>
          <p:cNvSpPr/>
          <p:nvPr/>
        </p:nvSpPr>
        <p:spPr>
          <a:xfrm>
            <a:off x="2565756" y="4683020"/>
            <a:ext cx="40125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GB" sz="1400" u="sng" cap="none" strike="noStrike">
                <a:solidFill>
                  <a:schemeClr val="hlink"/>
                </a:solidFill>
                <a:latin typeface="Arial"/>
                <a:ea typeface="Arial"/>
                <a:cs typeface="Arial"/>
                <a:sym typeface="Arial"/>
                <a:hlinkClick r:id="rId4"/>
              </a:rPr>
              <a:t>https://www.youtube.com/watch?v=N2zK3sAtr-4</a:t>
            </a:r>
            <a:endParaRPr b="0" i="0" sz="1400" u="none" cap="none" strike="noStrike">
              <a:solidFill>
                <a:srgbClr val="000000"/>
              </a:solidFill>
              <a:latin typeface="Arial"/>
              <a:ea typeface="Arial"/>
              <a:cs typeface="Arial"/>
              <a:sym typeface="Arial"/>
            </a:endParaRPr>
          </a:p>
        </p:txBody>
      </p:sp>
      <p:pic>
        <p:nvPicPr>
          <p:cNvPr id="181" name="Google Shape;181;p30">
            <a:hlinkClick r:id="rId5"/>
          </p:cNvPr>
          <p:cNvPicPr preferRelativeResize="0"/>
          <p:nvPr/>
        </p:nvPicPr>
        <p:blipFill rotWithShape="1">
          <a:blip r:embed="rId6">
            <a:alphaModFix/>
          </a:blip>
          <a:srcRect b="0" l="0" r="0" t="0"/>
          <a:stretch/>
        </p:blipFill>
        <p:spPr>
          <a:xfrm>
            <a:off x="1145500" y="827275"/>
            <a:ext cx="6852999" cy="3855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Theme">
  <a:themeElements>
    <a:clrScheme name="SciLifeLab">
      <a:dk1>
        <a:srgbClr val="000000"/>
      </a:dk1>
      <a:lt1>
        <a:srgbClr val="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tema">
  <a:themeElements>
    <a:clrScheme name="SciLifeLab">
      <a:dk1>
        <a:srgbClr val="000000"/>
      </a:dk1>
      <a:lt1>
        <a:srgbClr val="FFFFFF"/>
      </a:lt1>
      <a:dk2>
        <a:srgbClr val="000000"/>
      </a:dk2>
      <a:lt2>
        <a:srgbClr val="EEECE1"/>
      </a:lt2>
      <a:accent1>
        <a:srgbClr val="98C000"/>
      </a:accent1>
      <a:accent2>
        <a:srgbClr val="009AC5"/>
      </a:accent2>
      <a:accent3>
        <a:srgbClr val="EE7900"/>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